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Barlow Bold" panose="020B0604020202020204" charset="0"/>
      <p:regular r:id="rId31"/>
    </p:embeddedFont>
    <p:embeddedFont>
      <p:font typeface="Barlow Bold Bold" panose="020B0604020202020204" charset="0"/>
      <p:regular r:id="rId32"/>
    </p:embeddedFont>
    <p:embeddedFont>
      <p:font typeface="Barlow Light Bold" panose="020B0604020202020204" charset="0"/>
      <p:regular r:id="rId33"/>
    </p:embeddedFont>
    <p:embeddedFont>
      <p:font typeface="Barlow Medium" panose="00000600000000000000" pitchFamily="2" charset="0"/>
      <p:regular r:id="rId34"/>
    </p:embeddedFont>
    <p:embeddedFont>
      <p:font typeface="Barlow Medium Bold" panose="020B0604020202020204" charset="0"/>
      <p:regular r:id="rId35"/>
    </p:embeddedFont>
    <p:embeddedFont>
      <p:font typeface="Calibri" panose="020F0502020204030204" pitchFamily="34" charset="0"/>
      <p:regular r:id="rId36"/>
      <p:bold r:id="rId37"/>
      <p:italic r:id="rId38"/>
      <p:boldItalic r:id="rId39"/>
    </p:embeddedFont>
    <p:embeddedFont>
      <p:font typeface="Open Sans" panose="020B0606030504020204" pitchFamily="34" charset="0"/>
      <p:regular r:id="rId40"/>
    </p:embeddedFont>
    <p:embeddedFont>
      <p:font typeface="Open Sans Extra Bold" panose="020B0604020202020204" charset="0"/>
      <p:regular r:id="rId41"/>
    </p:embeddedFont>
    <p:embeddedFont>
      <p:font typeface="Open Sans Light" panose="020B0306030504020204" pitchFamily="3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Good afternoon everyone, we are group 1, King and this is our solution pitch. </a:t>
            </a:r>
          </a:p>
          <a:p>
            <a:pPr lvl="0"/>
            <a:endParaRPr lang="en-US"/>
          </a:p>
          <a:p>
            <a:pPr lvl="0"/>
            <a:r>
              <a:rPr lang="en-US"/>
              <a:t>I am (name) and I am joined by my group members, (names).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When you open the application, you will be asked to select a language, if you are looking for a dialect, you can click the arrow next to chinese, cantonese and hokkien option will appear</a:t>
            </a:r>
          </a:p>
          <a:p>
            <a:pPr lvl="0"/>
            <a:endParaRPr lang="en-US"/>
          </a:p>
          <a:p>
            <a:pPr lvl="0"/>
            <a:r>
              <a:rPr lang="en-US"/>
              <a:t>Next, it will ask you to watch a video which will show the user how to use our application.</a:t>
            </a:r>
          </a:p>
          <a:p>
            <a:pPr lvl="0"/>
            <a:endParaRPr lang="en-US"/>
          </a:p>
          <a:p>
            <a:pPr lvl="0"/>
            <a:r>
              <a:rPr lang="en-US"/>
              <a:t>After you are done watching the video, click next and it will bring you to the application menu.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After the user is done with the setup, lets learn how to use ZOOM using our guided tutorial.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App will have many lessons on the usage of multiple commonly used applications by the elderly. </a:t>
            </a:r>
          </a:p>
          <a:p>
            <a:pPr lvl="0"/>
            <a:endParaRPr lang="en-US"/>
          </a:p>
          <a:p>
            <a:pPr lvl="0"/>
            <a:r>
              <a:rPr lang="en-US"/>
              <a:t>when the user select one lesson, like the Zoom application, the user will be taken to a guided tutorial page. </a:t>
            </a:r>
          </a:p>
          <a:p>
            <a:pPr lvl="0"/>
            <a:endParaRPr lang="en-US"/>
          </a:p>
          <a:p>
            <a:pPr lvl="0"/>
            <a:r>
              <a:rPr lang="en-US"/>
              <a:t>The guided tutorial is a page which contains many tutorial videos specially crafted for elderly. The tutorial videos are broken into small parts so that the elderly can easily digest the content. The tutorials will have subtitles and will be in the language the user have chosen..</a:t>
            </a:r>
          </a:p>
          <a:p>
            <a:pPr lvl="0"/>
            <a:endParaRPr lang="en-US"/>
          </a:p>
          <a:p>
            <a:pPr lvl="0"/>
            <a:r>
              <a:rPr lang="en-US"/>
              <a:t>As you can see from this example, we can go to the tutorial page by click tutorial in the menu. In it will can select the lesson you want to learn, for example zoom application, next we will select witch part of zoom you want to learn. It will play a video tutorial to teach you.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After watching the tutorial, the user will have the option to play a game.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Simulation game allows users to experience a simulation on the application or lesson they have chosen, except in a controlled environment. </a:t>
            </a:r>
          </a:p>
          <a:p>
            <a:pPr lvl="0"/>
            <a:endParaRPr lang="en-US"/>
          </a:p>
          <a:p>
            <a:pPr lvl="0"/>
            <a:r>
              <a:rPr lang="en-US"/>
              <a:t>In this example, the user will be tasked to install the zoom application. </a:t>
            </a:r>
          </a:p>
          <a:p>
            <a:pPr lvl="0"/>
            <a:endParaRPr lang="en-US"/>
          </a:p>
          <a:p>
            <a:pPr lvl="0"/>
            <a:r>
              <a:rPr lang="en-US"/>
              <a:t>First, the user will select start to begin the simulation.</a:t>
            </a:r>
          </a:p>
          <a:p>
            <a:pPr lvl="0"/>
            <a:endParaRPr lang="en-US"/>
          </a:p>
          <a:p>
            <a:pPr lvl="0"/>
            <a:r>
              <a:rPr lang="en-US"/>
              <a:t>next, the user must select do the correct steps, such as clicking on the play store, or else they will be met with an error message. </a:t>
            </a:r>
          </a:p>
          <a:p>
            <a:pPr lvl="0"/>
            <a:endParaRPr lang="en-US"/>
          </a:p>
          <a:p>
            <a:pPr lvl="0"/>
            <a:r>
              <a:rPr lang="en-US"/>
              <a:t>The error message will give them a hint on the right course of action they should do. </a:t>
            </a:r>
          </a:p>
          <a:p>
            <a:pPr lvl="0"/>
            <a:endParaRPr lang="en-US"/>
          </a:p>
          <a:p>
            <a:pPr lvl="0"/>
            <a:r>
              <a:rPr lang="en-US"/>
              <a:t>next the user have to search for the zoom application.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the user will select the zoom application followed by installing it and opening it. </a:t>
            </a:r>
          </a:p>
          <a:p>
            <a:pPr lvl="0"/>
            <a:endParaRPr lang="en-US"/>
          </a:p>
          <a:p>
            <a:pPr lvl="0"/>
            <a:r>
              <a:rPr lang="en-US"/>
              <a:t>Once the Simulation is complete, the user will be rewarded with some points, which can be used to redeem rewards.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up is the leaderboard feature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Leaderboard encourages a little healthy competition between users.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With a certain number of points accumulated the users will be able to redeem some rewards  provided by the sponsors and partners of the application. </a:t>
            </a:r>
          </a:p>
          <a:p>
            <a:pPr lvl="0"/>
            <a:endParaRPr lang="en-US"/>
          </a:p>
          <a:p>
            <a:pPr lvl="0"/>
            <a:r>
              <a:rPr lang="en-US"/>
              <a:t>we plan to parter with organizations like Health promotion board, FairPrice, Klook, Mr Bean and others.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Customizable settings, such as changing of colour and font sizes will be available to fit the preferences of the elderly to ensure ease of usage and their needs are met.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start off our presentation, this is our list of contents. </a:t>
            </a:r>
          </a:p>
          <a:p>
            <a:pPr lvl="0"/>
            <a:r>
              <a:rPr lang="en-US"/>
              <a:t>We will be going through our DQ and FDQ, Stakeholders, Key challenges and root causes. </a:t>
            </a:r>
          </a:p>
          <a:p>
            <a:pPr lvl="0"/>
            <a:endParaRPr lang="en-US"/>
          </a:p>
          <a:p>
            <a:pPr lvl="0"/>
            <a:r>
              <a:rPr lang="en-US"/>
              <a:t>After that, we will be presenting on our comprehensive solution, its benefits and the outline of knowledge and insights, followed by our marketing efforts.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user will first go to settings and they can select which ever characteristic of the application they want to change, like the word size.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or the colour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or the language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23</a:t>
            </a:fld>
            <a:endParaRPr lang="cs-CZ"/>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Moving on to our marketing efforts, we have identified 3 main marketing initiatives to reach out to the elderly. </a:t>
            </a:r>
          </a:p>
          <a:p>
            <a:pPr lvl="0"/>
            <a:endParaRPr lang="en-US"/>
          </a:p>
          <a:p>
            <a:pPr lvl="0"/>
            <a:r>
              <a:rPr lang="en-US"/>
              <a:t>Firstly, we will be doing media advertisements.  We plan to collaborate with Mediacorp's TV channels and shows to advertise our app on these platforms. The reason for using TV as a marketing source was because we found out that majority of the elderly watches TV in their free time and we can effectively reach out to them through this platform. Hence, we can promote our application using Mediacorp's shows (E.g. Dramas, Variety shows, Educational advertisements). </a:t>
            </a:r>
          </a:p>
          <a:p>
            <a:pPr lvl="0"/>
            <a:endParaRPr lang="en-US"/>
          </a:p>
          <a:p>
            <a:pPr lvl="0"/>
            <a:r>
              <a:rPr lang="en-US"/>
              <a:t>Next, we will be creating a pop-up store to provide incentives and rewards for proofs of application installation. This can apply to everyone, not only the elderly as the main reason for this marketing effort is to increase awareness and presence of the app in our society. </a:t>
            </a:r>
          </a:p>
          <a:p>
            <a:pPr lvl="0"/>
            <a:endParaRPr lang="en-US"/>
          </a:p>
          <a:p>
            <a:pPr lvl="0"/>
            <a:r>
              <a:rPr lang="en-US"/>
              <a:t>Lastly, we also plan to collaborate with Singtel and IMDA for features on their plans and packages. The main reason for collaborating with telcom companies and IMDA is to reach out and attract elderly who do not have smart devices. As shown in our secondary research, we found out that 20% of the elderly do not have access to smart devices. Although it is a minority, this can be a way to reach out to them and entice them to purchase these packages offered by Singtel and IMDA to play our games.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25</a:t>
            </a:fld>
            <a:endParaRPr lang="cs-CZ"/>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school of ICT performs the technical part of the application of developing the application, designing the interface and filming of the tutorials. </a:t>
            </a:r>
          </a:p>
          <a:p>
            <a:pPr lvl="0"/>
            <a:endParaRPr lang="en-US"/>
          </a:p>
          <a:p>
            <a:pPr lvl="0"/>
            <a:r>
              <a:rPr lang="en-US"/>
              <a:t>The School of Business help with coming up with ways to promote and market the app</a:t>
            </a:r>
          </a:p>
          <a:p>
            <a:pPr lvl="0"/>
            <a:endParaRPr lang="en-US"/>
          </a:p>
          <a:p>
            <a:pPr lvl="0"/>
            <a:r>
              <a:rPr lang="en-US"/>
              <a:t>The School of ICT is in charge of the visuals by designing the game in an appealing and attractive way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26</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DQ is : How can we take better care of the vulnerable groups in our society, specifically for the elderly.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Hence, following our DQ, our FDQ is : How can we help the elderly embrace technology in online activities to improve their social and mental well-being?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Moving on, I will be briefly explaining the aspects that we are working on. Firstly, we have identified the stakeholders involved for our solution. They are the retired elderly aged 65 and above, the government, telcom and media companies.</a:t>
            </a:r>
          </a:p>
          <a:p>
            <a:pPr lvl="0"/>
            <a:endParaRPr lang="en-US"/>
          </a:p>
          <a:p>
            <a:pPr lvl="0"/>
            <a:r>
              <a:rPr lang="en-US"/>
              <a:t>Next, the few key challenges that we found out was that elderly are getting lonelier during the pandemic, not being involved in online activities and having problems with accepting new technology. </a:t>
            </a:r>
          </a:p>
          <a:p>
            <a:pPr lvl="0"/>
            <a:endParaRPr lang="en-US"/>
          </a:p>
          <a:p>
            <a:pPr lvl="0"/>
            <a:r>
              <a:rPr lang="en-US"/>
              <a:t>These may be led by the root causes that we have identified, Restrictive covid measure, new technology being too advanced for the elderly to learn and the fear of failure and making mistakes.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 mobile application which includes a gamified learning platform. This is the menu interaction for users.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gamified lessons will open up more opportunities to keep the elderly engaged and participate in more online activities to exercise their mental health.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we will be talking about the Features of PioneerU+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Before we hope into guided tutorial, lets go through the startup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1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7.xml"/><Relationship Id="rId1" Type="http://schemas.openxmlformats.org/officeDocument/2006/relationships/video" Target="https://youtu.be/JB2olkCfD2U"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7.xml"/><Relationship Id="rId1" Type="http://schemas.openxmlformats.org/officeDocument/2006/relationships/video" Target="https://youtu.be/cbRB51SfRU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236" t="31816" r="31079" b="37735"/>
          <a:stretch>
            <a:fillRect/>
          </a:stretch>
        </p:blipFill>
        <p:spPr>
          <a:xfrm>
            <a:off x="9885407" y="1641909"/>
            <a:ext cx="7373893" cy="7108167"/>
          </a:xfrm>
          <a:prstGeom prst="rect">
            <a:avLst/>
          </a:prstGeom>
        </p:spPr>
      </p:pic>
      <p:grpSp>
        <p:nvGrpSpPr>
          <p:cNvPr id="3" name="Group 3"/>
          <p:cNvGrpSpPr/>
          <p:nvPr/>
        </p:nvGrpSpPr>
        <p:grpSpPr>
          <a:xfrm>
            <a:off x="1028700" y="694616"/>
            <a:ext cx="8573660" cy="9002753"/>
            <a:chOff x="0" y="0"/>
            <a:chExt cx="11431547" cy="12003671"/>
          </a:xfrm>
        </p:grpSpPr>
        <p:sp>
          <p:nvSpPr>
            <p:cNvPr id="4" name="TextBox 4"/>
            <p:cNvSpPr txBox="1"/>
            <p:nvPr/>
          </p:nvSpPr>
          <p:spPr>
            <a:xfrm>
              <a:off x="0" y="1369244"/>
              <a:ext cx="11431547" cy="3318933"/>
            </a:xfrm>
            <a:prstGeom prst="rect">
              <a:avLst/>
            </a:prstGeom>
          </p:spPr>
          <p:txBody>
            <a:bodyPr lIns="0" tIns="0" rIns="0" bIns="0" rtlCol="0" anchor="t">
              <a:spAutoFit/>
            </a:bodyPr>
            <a:lstStyle/>
            <a:p>
              <a:pPr>
                <a:lnSpc>
                  <a:spcPts val="9840"/>
                </a:lnSpc>
              </a:pPr>
              <a:r>
                <a:rPr lang="en-US" sz="8200">
                  <a:solidFill>
                    <a:srgbClr val="365B6D"/>
                  </a:solidFill>
                  <a:latin typeface="Barlow Bold Bold"/>
                </a:rPr>
                <a:t>KING'S PROTOTYPE</a:t>
              </a:r>
            </a:p>
          </p:txBody>
        </p:sp>
        <p:sp>
          <p:nvSpPr>
            <p:cNvPr id="5" name="TextBox 5"/>
            <p:cNvSpPr txBox="1"/>
            <p:nvPr/>
          </p:nvSpPr>
          <p:spPr>
            <a:xfrm>
              <a:off x="0" y="-47625"/>
              <a:ext cx="11431547" cy="518583"/>
            </a:xfrm>
            <a:prstGeom prst="rect">
              <a:avLst/>
            </a:prstGeom>
          </p:spPr>
          <p:txBody>
            <a:bodyPr lIns="0" tIns="0" rIns="0" bIns="0" rtlCol="0" anchor="t">
              <a:spAutoFit/>
            </a:bodyPr>
            <a:lstStyle/>
            <a:p>
              <a:pPr>
                <a:lnSpc>
                  <a:spcPts val="3281"/>
                </a:lnSpc>
              </a:pPr>
              <a:endParaRPr/>
            </a:p>
          </p:txBody>
        </p:sp>
        <p:sp>
          <p:nvSpPr>
            <p:cNvPr id="6" name="TextBox 6"/>
            <p:cNvSpPr txBox="1"/>
            <p:nvPr/>
          </p:nvSpPr>
          <p:spPr>
            <a:xfrm>
              <a:off x="0" y="5607950"/>
              <a:ext cx="11431547" cy="6395720"/>
            </a:xfrm>
            <a:prstGeom prst="rect">
              <a:avLst/>
            </a:prstGeom>
          </p:spPr>
          <p:txBody>
            <a:bodyPr lIns="0" tIns="0" rIns="0" bIns="0" rtlCol="0" anchor="t">
              <a:spAutoFit/>
            </a:bodyPr>
            <a:lstStyle/>
            <a:p>
              <a:pPr>
                <a:lnSpc>
                  <a:spcPts val="4760"/>
                </a:lnSpc>
              </a:pPr>
              <a:r>
                <a:rPr lang="en-US" sz="3400">
                  <a:solidFill>
                    <a:srgbClr val="6C9286"/>
                  </a:solidFill>
                  <a:latin typeface="Barlow Medium Bold"/>
                </a:rPr>
                <a:t>Class T65</a:t>
              </a:r>
            </a:p>
            <a:p>
              <a:pPr>
                <a:lnSpc>
                  <a:spcPts val="4760"/>
                </a:lnSpc>
              </a:pPr>
              <a:endParaRPr lang="en-US" sz="3400">
                <a:solidFill>
                  <a:srgbClr val="6C9286"/>
                </a:solidFill>
                <a:latin typeface="Barlow Medium Bold"/>
              </a:endParaRPr>
            </a:p>
            <a:p>
              <a:pPr>
                <a:lnSpc>
                  <a:spcPts val="4760"/>
                </a:lnSpc>
              </a:pPr>
              <a:r>
                <a:rPr lang="en-US" sz="3400">
                  <a:solidFill>
                    <a:srgbClr val="6C9286"/>
                  </a:solidFill>
                  <a:latin typeface="Barlow Medium Bold"/>
                </a:rPr>
                <a:t>Done by:</a:t>
              </a:r>
            </a:p>
            <a:p>
              <a:pPr>
                <a:lnSpc>
                  <a:spcPts val="4760"/>
                </a:lnSpc>
              </a:pPr>
              <a:r>
                <a:rPr lang="en-US" sz="3400">
                  <a:solidFill>
                    <a:srgbClr val="6C9286"/>
                  </a:solidFill>
                  <a:latin typeface="Barlow Medium Bold"/>
                </a:rPr>
                <a:t>Reyes Lim Hong Jie (S10195268A)</a:t>
              </a:r>
            </a:p>
            <a:p>
              <a:pPr>
                <a:lnSpc>
                  <a:spcPts val="4760"/>
                </a:lnSpc>
              </a:pPr>
              <a:r>
                <a:rPr lang="en-US" sz="3400">
                  <a:solidFill>
                    <a:srgbClr val="6C9286"/>
                  </a:solidFill>
                  <a:latin typeface="Barlow Medium Bold"/>
                </a:rPr>
                <a:t>Aloysius Goh Guan Teng (S10194934D)</a:t>
              </a:r>
            </a:p>
            <a:p>
              <a:pPr>
                <a:lnSpc>
                  <a:spcPts val="4760"/>
                </a:lnSpc>
              </a:pPr>
              <a:r>
                <a:rPr lang="en-US" sz="3400">
                  <a:solidFill>
                    <a:srgbClr val="6C9286"/>
                  </a:solidFill>
                  <a:latin typeface="Barlow Medium Bold"/>
                </a:rPr>
                <a:t>Tyrone Loo Jian An (S10195738G) </a:t>
              </a:r>
            </a:p>
            <a:p>
              <a:pPr>
                <a:lnSpc>
                  <a:spcPts val="4760"/>
                </a:lnSpc>
              </a:pPr>
              <a:r>
                <a:rPr lang="en-US" sz="3400">
                  <a:solidFill>
                    <a:srgbClr val="6C9286"/>
                  </a:solidFill>
                  <a:latin typeface="Barlow Medium Bold"/>
                </a:rPr>
                <a:t>Kevin Sin Hong Wei (S10195452F)</a:t>
              </a:r>
            </a:p>
            <a:p>
              <a:pPr>
                <a:lnSpc>
                  <a:spcPts val="4760"/>
                </a:lnSpc>
              </a:pPr>
              <a:r>
                <a:rPr lang="en-US" sz="3400">
                  <a:solidFill>
                    <a:srgbClr val="6C9286"/>
                  </a:solidFill>
                  <a:latin typeface="Barlow Medium Bold"/>
                </a:rPr>
                <a:t>Tan Jia Shun (S10198161D)</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40218" y="1944314"/>
            <a:ext cx="3233670" cy="6398372"/>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6555" t="3013" r="6506" b="2915"/>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C9286"/>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6C9286"/>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65B6D"/>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65B6D"/>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65B6D"/>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365B6D"/>
            </a:solidFill>
          </p:spPr>
        </p:sp>
      </p:grpSp>
      <p:grpSp>
        <p:nvGrpSpPr>
          <p:cNvPr id="12" name="Group 12"/>
          <p:cNvGrpSpPr>
            <a:grpSpLocks noChangeAspect="1"/>
          </p:cNvGrpSpPr>
          <p:nvPr/>
        </p:nvGrpSpPr>
        <p:grpSpPr>
          <a:xfrm>
            <a:off x="10020878" y="1944314"/>
            <a:ext cx="3233670" cy="6398372"/>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rgbClr val="000000"/>
            </a:solid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C9286"/>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6C9286"/>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65B6D"/>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65B6D"/>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65B6D"/>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365B6D"/>
            </a:solidFill>
          </p:spPr>
        </p:sp>
      </p:grpSp>
      <p:grpSp>
        <p:nvGrpSpPr>
          <p:cNvPr id="22" name="Group 22"/>
          <p:cNvGrpSpPr>
            <a:grpSpLocks noChangeAspect="1"/>
          </p:cNvGrpSpPr>
          <p:nvPr/>
        </p:nvGrpSpPr>
        <p:grpSpPr>
          <a:xfrm>
            <a:off x="14154284" y="1944314"/>
            <a:ext cx="3233670" cy="6398372"/>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6748" t="3013" r="6699" b="2915"/>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C9286"/>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6C9286"/>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65B6D"/>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65B6D"/>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65B6D"/>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365B6D"/>
            </a:solidFill>
          </p:spPr>
        </p:sp>
      </p:grpSp>
      <p:sp>
        <p:nvSpPr>
          <p:cNvPr id="32" name="AutoShape 32"/>
          <p:cNvSpPr/>
          <p:nvPr/>
        </p:nvSpPr>
        <p:spPr>
          <a:xfrm>
            <a:off x="9144000" y="5095887"/>
            <a:ext cx="717645" cy="0"/>
          </a:xfrm>
          <a:prstGeom prst="line">
            <a:avLst/>
          </a:prstGeom>
          <a:ln w="47625" cap="rnd">
            <a:solidFill>
              <a:srgbClr val="000000"/>
            </a:solidFill>
            <a:prstDash val="solid"/>
            <a:headEnd type="none" w="sm" len="sm"/>
            <a:tailEnd type="triangle" w="lg" len="med"/>
          </a:ln>
        </p:spPr>
      </p:sp>
      <p:sp>
        <p:nvSpPr>
          <p:cNvPr id="33" name="AutoShape 33"/>
          <p:cNvSpPr/>
          <p:nvPr/>
        </p:nvSpPr>
        <p:spPr>
          <a:xfrm>
            <a:off x="13383877" y="5143512"/>
            <a:ext cx="717645" cy="0"/>
          </a:xfrm>
          <a:prstGeom prst="line">
            <a:avLst/>
          </a:prstGeom>
          <a:ln w="47625" cap="rnd">
            <a:solidFill>
              <a:srgbClr val="000000"/>
            </a:solidFill>
            <a:prstDash val="solid"/>
            <a:headEnd type="none" w="sm" len="sm"/>
            <a:tailEnd type="triangle" w="lg" len="med"/>
          </a:ln>
        </p:spPr>
      </p:sp>
      <p:grpSp>
        <p:nvGrpSpPr>
          <p:cNvPr id="34" name="Group 34"/>
          <p:cNvGrpSpPr>
            <a:grpSpLocks noChangeAspect="1"/>
          </p:cNvGrpSpPr>
          <p:nvPr/>
        </p:nvGrpSpPr>
        <p:grpSpPr>
          <a:xfrm>
            <a:off x="5236250" y="1896701"/>
            <a:ext cx="3233670" cy="6398372"/>
            <a:chOff x="0" y="0"/>
            <a:chExt cx="2620010" cy="5184140"/>
          </a:xfrm>
        </p:grpSpPr>
        <p:sp>
          <p:nvSpPr>
            <p:cNvPr id="35" name="Freeform 3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6" name="Freeform 3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5111" t="3013" r="5062" b="2915"/>
              </a:stretch>
            </a:blipFill>
          </p:spPr>
        </p:sp>
        <p:sp>
          <p:nvSpPr>
            <p:cNvPr id="37" name="Freeform 3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38" name="Freeform 3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C9286"/>
            </a:solidFill>
          </p:spPr>
        </p:sp>
        <p:sp>
          <p:nvSpPr>
            <p:cNvPr id="39" name="Freeform 3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6C9286"/>
            </a:solidFill>
          </p:spPr>
        </p:sp>
        <p:sp>
          <p:nvSpPr>
            <p:cNvPr id="40" name="Freeform 4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65B6D"/>
            </a:solidFill>
          </p:spPr>
        </p:sp>
        <p:sp>
          <p:nvSpPr>
            <p:cNvPr id="41" name="Freeform 4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65B6D"/>
            </a:solidFill>
          </p:spPr>
        </p:sp>
        <p:sp>
          <p:nvSpPr>
            <p:cNvPr id="42" name="Freeform 4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65B6D"/>
            </a:solidFill>
          </p:spPr>
        </p:sp>
        <p:sp>
          <p:nvSpPr>
            <p:cNvPr id="43" name="Freeform 4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365B6D"/>
            </a:solidFill>
          </p:spPr>
        </p:sp>
      </p:grpSp>
      <p:sp>
        <p:nvSpPr>
          <p:cNvPr id="44" name="TextBox 44"/>
          <p:cNvSpPr txBox="1"/>
          <p:nvPr/>
        </p:nvSpPr>
        <p:spPr>
          <a:xfrm>
            <a:off x="1028700" y="232975"/>
            <a:ext cx="11905443" cy="1085850"/>
          </a:xfrm>
          <a:prstGeom prst="rect">
            <a:avLst/>
          </a:prstGeom>
        </p:spPr>
        <p:txBody>
          <a:bodyPr lIns="0" tIns="0" rIns="0" bIns="0" rtlCol="0" anchor="t">
            <a:spAutoFit/>
          </a:bodyPr>
          <a:lstStyle/>
          <a:p>
            <a:pPr>
              <a:lnSpc>
                <a:spcPts val="8400"/>
              </a:lnSpc>
            </a:pPr>
            <a:r>
              <a:rPr lang="en-US" sz="7000">
                <a:solidFill>
                  <a:srgbClr val="365B6D"/>
                </a:solidFill>
                <a:latin typeface="Barlow Bold"/>
              </a:rPr>
              <a:t>Startup</a:t>
            </a:r>
          </a:p>
        </p:txBody>
      </p:sp>
      <p:sp>
        <p:nvSpPr>
          <p:cNvPr id="45" name="TextBox 45"/>
          <p:cNvSpPr txBox="1"/>
          <p:nvPr/>
        </p:nvSpPr>
        <p:spPr>
          <a:xfrm>
            <a:off x="1475740" y="8558996"/>
            <a:ext cx="2962626" cy="1282700"/>
          </a:xfrm>
          <a:prstGeom prst="rect">
            <a:avLst/>
          </a:prstGeom>
        </p:spPr>
        <p:txBody>
          <a:bodyPr lIns="0" tIns="0" rIns="0" bIns="0" rtlCol="0" anchor="t">
            <a:spAutoFit/>
          </a:bodyPr>
          <a:lstStyle/>
          <a:p>
            <a:pPr algn="ctr">
              <a:lnSpc>
                <a:spcPts val="5086"/>
              </a:lnSpc>
            </a:pPr>
            <a:r>
              <a:rPr lang="en-US" sz="4238">
                <a:solidFill>
                  <a:srgbClr val="365B6D"/>
                </a:solidFill>
                <a:latin typeface="Barlow Bold"/>
              </a:rPr>
              <a:t>Select</a:t>
            </a:r>
          </a:p>
          <a:p>
            <a:pPr algn="ctr">
              <a:lnSpc>
                <a:spcPts val="5086"/>
              </a:lnSpc>
            </a:pPr>
            <a:r>
              <a:rPr lang="en-US" sz="4238">
                <a:solidFill>
                  <a:srgbClr val="365B6D"/>
                </a:solidFill>
                <a:latin typeface="Barlow Bold"/>
              </a:rPr>
              <a:t>language</a:t>
            </a:r>
          </a:p>
        </p:txBody>
      </p:sp>
      <p:sp>
        <p:nvSpPr>
          <p:cNvPr id="46" name="TextBox 46"/>
          <p:cNvSpPr txBox="1"/>
          <p:nvPr/>
        </p:nvSpPr>
        <p:spPr>
          <a:xfrm>
            <a:off x="9502822" y="8480568"/>
            <a:ext cx="4291695" cy="1631665"/>
          </a:xfrm>
          <a:prstGeom prst="rect">
            <a:avLst/>
          </a:prstGeom>
        </p:spPr>
        <p:txBody>
          <a:bodyPr lIns="0" tIns="0" rIns="0" bIns="0" rtlCol="0" anchor="t">
            <a:spAutoFit/>
          </a:bodyPr>
          <a:lstStyle/>
          <a:p>
            <a:pPr algn="ctr">
              <a:lnSpc>
                <a:spcPts val="4238"/>
              </a:lnSpc>
            </a:pPr>
            <a:r>
              <a:rPr lang="en-US" sz="4238">
                <a:solidFill>
                  <a:srgbClr val="365B6D"/>
                </a:solidFill>
                <a:latin typeface="Barlow Bold"/>
              </a:rPr>
              <a:t>Watch a video on about the application</a:t>
            </a:r>
          </a:p>
        </p:txBody>
      </p:sp>
      <p:sp>
        <p:nvSpPr>
          <p:cNvPr id="47" name="TextBox 47"/>
          <p:cNvSpPr txBox="1"/>
          <p:nvPr/>
        </p:nvSpPr>
        <p:spPr>
          <a:xfrm>
            <a:off x="14101522" y="8558996"/>
            <a:ext cx="3339195" cy="1282700"/>
          </a:xfrm>
          <a:prstGeom prst="rect">
            <a:avLst/>
          </a:prstGeom>
        </p:spPr>
        <p:txBody>
          <a:bodyPr lIns="0" tIns="0" rIns="0" bIns="0" rtlCol="0" anchor="t">
            <a:spAutoFit/>
          </a:bodyPr>
          <a:lstStyle/>
          <a:p>
            <a:pPr algn="ctr">
              <a:lnSpc>
                <a:spcPts val="5086"/>
              </a:lnSpc>
            </a:pPr>
            <a:r>
              <a:rPr lang="en-US" sz="4238">
                <a:solidFill>
                  <a:srgbClr val="365B6D"/>
                </a:solidFill>
                <a:latin typeface="Barlow Bold"/>
              </a:rPr>
              <a:t>Click tutorial in Menu</a:t>
            </a:r>
          </a:p>
        </p:txBody>
      </p:sp>
      <p:sp>
        <p:nvSpPr>
          <p:cNvPr id="48" name="TextBox 48"/>
          <p:cNvSpPr txBox="1"/>
          <p:nvPr/>
        </p:nvSpPr>
        <p:spPr>
          <a:xfrm>
            <a:off x="4707238" y="8480568"/>
            <a:ext cx="4291695" cy="1631665"/>
          </a:xfrm>
          <a:prstGeom prst="rect">
            <a:avLst/>
          </a:prstGeom>
        </p:spPr>
        <p:txBody>
          <a:bodyPr lIns="0" tIns="0" rIns="0" bIns="0" rtlCol="0" anchor="t">
            <a:spAutoFit/>
          </a:bodyPr>
          <a:lstStyle/>
          <a:p>
            <a:pPr algn="ctr">
              <a:lnSpc>
                <a:spcPts val="4238"/>
              </a:lnSpc>
            </a:pPr>
            <a:r>
              <a:rPr lang="en-US" sz="4238">
                <a:solidFill>
                  <a:srgbClr val="365B6D"/>
                </a:solidFill>
                <a:latin typeface="Barlow Bold"/>
              </a:rPr>
              <a:t>For dialect, click Chinese, than select the dialect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7439529" y="4486275"/>
            <a:ext cx="9540580" cy="3876675"/>
          </a:xfrm>
          <a:prstGeom prst="rect">
            <a:avLst/>
          </a:prstGeom>
        </p:spPr>
        <p:txBody>
          <a:bodyPr lIns="0" tIns="0" rIns="0" bIns="0" rtlCol="0" anchor="t">
            <a:spAutoFit/>
          </a:bodyPr>
          <a:lstStyle/>
          <a:p>
            <a:pPr>
              <a:lnSpc>
                <a:spcPts val="10181"/>
              </a:lnSpc>
            </a:pPr>
            <a:r>
              <a:rPr lang="en-US" sz="8484">
                <a:solidFill>
                  <a:srgbClr val="365B6D"/>
                </a:solidFill>
                <a:latin typeface="Barlow Bold"/>
              </a:rPr>
              <a:t>Guided Tutorials</a:t>
            </a:r>
          </a:p>
          <a:p>
            <a:pPr>
              <a:lnSpc>
                <a:spcPts val="10181"/>
              </a:lnSpc>
            </a:pPr>
            <a:r>
              <a:rPr lang="en-US" sz="8484">
                <a:solidFill>
                  <a:srgbClr val="365B6D"/>
                </a:solidFill>
                <a:latin typeface="Barlow Bold"/>
              </a:rPr>
              <a:t>(How to use our ZOOM)</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98827" y="-197455"/>
            <a:ext cx="4522539" cy="61722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92065" y="6012742"/>
            <a:ext cx="5122913" cy="307374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962808" y="-330776"/>
            <a:ext cx="2055611" cy="2717755"/>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27292" y="-644511"/>
            <a:ext cx="3993368" cy="285344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165525" y="2648825"/>
            <a:ext cx="2812634" cy="5565279"/>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6592" t="3013" r="6543" b="2915"/>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12" name="Group 12"/>
          <p:cNvGrpSpPr>
            <a:grpSpLocks noChangeAspect="1"/>
          </p:cNvGrpSpPr>
          <p:nvPr/>
        </p:nvGrpSpPr>
        <p:grpSpPr>
          <a:xfrm>
            <a:off x="11461983" y="2648825"/>
            <a:ext cx="2812634" cy="5565279"/>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7077" t="3013" r="7028" b="-152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22" name="TextBox 22"/>
          <p:cNvSpPr txBox="1"/>
          <p:nvPr/>
        </p:nvSpPr>
        <p:spPr>
          <a:xfrm>
            <a:off x="442715" y="205275"/>
            <a:ext cx="16129126" cy="2152650"/>
          </a:xfrm>
          <a:prstGeom prst="rect">
            <a:avLst/>
          </a:prstGeom>
        </p:spPr>
        <p:txBody>
          <a:bodyPr lIns="0" tIns="0" rIns="0" bIns="0" rtlCol="0" anchor="t">
            <a:spAutoFit/>
          </a:bodyPr>
          <a:lstStyle/>
          <a:p>
            <a:pPr>
              <a:lnSpc>
                <a:spcPts val="8400"/>
              </a:lnSpc>
            </a:pPr>
            <a:r>
              <a:rPr lang="en-US" sz="7000">
                <a:solidFill>
                  <a:srgbClr val="1D4355"/>
                </a:solidFill>
                <a:latin typeface="Barlow Bold Bold"/>
              </a:rPr>
              <a:t>Guided Tutorials</a:t>
            </a:r>
          </a:p>
          <a:p>
            <a:pPr>
              <a:lnSpc>
                <a:spcPts val="8400"/>
              </a:lnSpc>
            </a:pPr>
            <a:r>
              <a:rPr lang="en-US" sz="7000">
                <a:solidFill>
                  <a:srgbClr val="1D4355"/>
                </a:solidFill>
                <a:latin typeface="Barlow Bold Bold"/>
              </a:rPr>
              <a:t>(How to install ZOOM)</a:t>
            </a:r>
          </a:p>
        </p:txBody>
      </p:sp>
      <p:grpSp>
        <p:nvGrpSpPr>
          <p:cNvPr id="23" name="Group 23"/>
          <p:cNvGrpSpPr>
            <a:grpSpLocks noChangeAspect="1"/>
          </p:cNvGrpSpPr>
          <p:nvPr/>
        </p:nvGrpSpPr>
        <p:grpSpPr>
          <a:xfrm>
            <a:off x="7766258" y="2601200"/>
            <a:ext cx="2812634" cy="5565279"/>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7077" t="-3753" r="3860" b="-155"/>
              </a:stretch>
            </a:blipFill>
          </p:spPr>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33" name="Group 33"/>
          <p:cNvGrpSpPr>
            <a:grpSpLocks noChangeAspect="1"/>
          </p:cNvGrpSpPr>
          <p:nvPr/>
        </p:nvGrpSpPr>
        <p:grpSpPr>
          <a:xfrm>
            <a:off x="4073433" y="2601200"/>
            <a:ext cx="2788565" cy="5517654"/>
            <a:chOff x="0" y="0"/>
            <a:chExt cx="2620010" cy="5184140"/>
          </a:xfrm>
        </p:grpSpPr>
        <p:sp>
          <p:nvSpPr>
            <p:cNvPr id="34" name="Freeform 3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5" name="Freeform 3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7077" t="950" r="7028" b="852"/>
              </a:stretch>
            </a:blipFill>
          </p:spPr>
        </p:sp>
        <p:sp>
          <p:nvSpPr>
            <p:cNvPr id="36" name="Freeform 3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37" name="Freeform 3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C9286"/>
            </a:solidFill>
          </p:spPr>
        </p:sp>
        <p:sp>
          <p:nvSpPr>
            <p:cNvPr id="38" name="Freeform 3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6C9286"/>
            </a:solidFill>
          </p:spPr>
        </p:sp>
        <p:sp>
          <p:nvSpPr>
            <p:cNvPr id="39" name="Freeform 3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65B6D"/>
            </a:solidFill>
          </p:spPr>
        </p:sp>
        <p:sp>
          <p:nvSpPr>
            <p:cNvPr id="40" name="Freeform 4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65B6D"/>
            </a:solidFill>
          </p:spPr>
        </p:sp>
        <p:sp>
          <p:nvSpPr>
            <p:cNvPr id="41" name="Freeform 4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65B6D"/>
            </a:solidFill>
          </p:spPr>
        </p:sp>
        <p:sp>
          <p:nvSpPr>
            <p:cNvPr id="42" name="Freeform 4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365B6D"/>
            </a:solidFill>
          </p:spPr>
        </p:sp>
      </p:grpSp>
      <p:sp>
        <p:nvSpPr>
          <p:cNvPr id="43" name="TextBox 43"/>
          <p:cNvSpPr txBox="1"/>
          <p:nvPr/>
        </p:nvSpPr>
        <p:spPr>
          <a:xfrm>
            <a:off x="3798118" y="8421236"/>
            <a:ext cx="3339195" cy="1282700"/>
          </a:xfrm>
          <a:prstGeom prst="rect">
            <a:avLst/>
          </a:prstGeom>
        </p:spPr>
        <p:txBody>
          <a:bodyPr lIns="0" tIns="0" rIns="0" bIns="0" rtlCol="0" anchor="t">
            <a:spAutoFit/>
          </a:bodyPr>
          <a:lstStyle/>
          <a:p>
            <a:pPr algn="ctr">
              <a:lnSpc>
                <a:spcPts val="5086"/>
              </a:lnSpc>
            </a:pPr>
            <a:r>
              <a:rPr lang="en-US" sz="4238">
                <a:solidFill>
                  <a:srgbClr val="365B6D"/>
                </a:solidFill>
                <a:latin typeface="Barlow Bold"/>
              </a:rPr>
              <a:t>Click ZOOM Appilication</a:t>
            </a:r>
          </a:p>
        </p:txBody>
      </p:sp>
      <p:sp>
        <p:nvSpPr>
          <p:cNvPr id="44" name="TextBox 44"/>
          <p:cNvSpPr txBox="1"/>
          <p:nvPr/>
        </p:nvSpPr>
        <p:spPr>
          <a:xfrm>
            <a:off x="7241815" y="8497436"/>
            <a:ext cx="3804370" cy="1591025"/>
          </a:xfrm>
          <a:prstGeom prst="rect">
            <a:avLst/>
          </a:prstGeom>
        </p:spPr>
        <p:txBody>
          <a:bodyPr lIns="0" tIns="0" rIns="0" bIns="0" rtlCol="0" anchor="t">
            <a:spAutoFit/>
          </a:bodyPr>
          <a:lstStyle/>
          <a:p>
            <a:pPr algn="ctr">
              <a:lnSpc>
                <a:spcPts val="4138"/>
              </a:lnSpc>
            </a:pPr>
            <a:r>
              <a:rPr lang="en-US" sz="4138">
                <a:solidFill>
                  <a:srgbClr val="365B6D"/>
                </a:solidFill>
                <a:latin typeface="Barlow Bold"/>
              </a:rPr>
              <a:t>Click install ZOOM Appilication</a:t>
            </a:r>
          </a:p>
        </p:txBody>
      </p:sp>
      <p:sp>
        <p:nvSpPr>
          <p:cNvPr id="45" name="TextBox 45"/>
          <p:cNvSpPr txBox="1"/>
          <p:nvPr/>
        </p:nvSpPr>
        <p:spPr>
          <a:xfrm>
            <a:off x="11220853" y="8480568"/>
            <a:ext cx="3294893" cy="1631665"/>
          </a:xfrm>
          <a:prstGeom prst="rect">
            <a:avLst/>
          </a:prstGeom>
        </p:spPr>
        <p:txBody>
          <a:bodyPr lIns="0" tIns="0" rIns="0" bIns="0" rtlCol="0" anchor="t">
            <a:spAutoFit/>
          </a:bodyPr>
          <a:lstStyle/>
          <a:p>
            <a:pPr algn="ctr">
              <a:lnSpc>
                <a:spcPts val="4238"/>
              </a:lnSpc>
            </a:pPr>
            <a:r>
              <a:rPr lang="en-US" sz="4238">
                <a:solidFill>
                  <a:srgbClr val="365B6D"/>
                </a:solidFill>
                <a:latin typeface="Barlow Bold"/>
              </a:rPr>
              <a:t>Watch the video and click next</a:t>
            </a:r>
          </a:p>
        </p:txBody>
      </p:sp>
      <p:sp>
        <p:nvSpPr>
          <p:cNvPr id="46" name="TextBox 46"/>
          <p:cNvSpPr txBox="1"/>
          <p:nvPr/>
        </p:nvSpPr>
        <p:spPr>
          <a:xfrm>
            <a:off x="14926330" y="8473306"/>
            <a:ext cx="3291023" cy="1631665"/>
          </a:xfrm>
          <a:prstGeom prst="rect">
            <a:avLst/>
          </a:prstGeom>
        </p:spPr>
        <p:txBody>
          <a:bodyPr lIns="0" tIns="0" rIns="0" bIns="0" rtlCol="0" anchor="t">
            <a:spAutoFit/>
          </a:bodyPr>
          <a:lstStyle/>
          <a:p>
            <a:pPr algn="ctr">
              <a:lnSpc>
                <a:spcPts val="4238"/>
              </a:lnSpc>
            </a:pPr>
            <a:r>
              <a:rPr lang="en-US" sz="4238">
                <a:solidFill>
                  <a:srgbClr val="365B6D"/>
                </a:solidFill>
                <a:latin typeface="Barlow Bold"/>
              </a:rPr>
              <a:t>We completed the tutorial</a:t>
            </a:r>
          </a:p>
        </p:txBody>
      </p:sp>
      <p:sp>
        <p:nvSpPr>
          <p:cNvPr id="47" name="AutoShape 47"/>
          <p:cNvSpPr/>
          <p:nvPr/>
        </p:nvSpPr>
        <p:spPr>
          <a:xfrm>
            <a:off x="6928673" y="5455278"/>
            <a:ext cx="717645" cy="0"/>
          </a:xfrm>
          <a:prstGeom prst="line">
            <a:avLst/>
          </a:prstGeom>
          <a:ln w="47625" cap="rnd">
            <a:solidFill>
              <a:srgbClr val="000000"/>
            </a:solidFill>
            <a:prstDash val="solid"/>
            <a:headEnd type="none" w="sm" len="sm"/>
            <a:tailEnd type="triangle" w="lg" len="med"/>
          </a:ln>
        </p:spPr>
      </p:sp>
      <p:sp>
        <p:nvSpPr>
          <p:cNvPr id="48" name="AutoShape 48"/>
          <p:cNvSpPr/>
          <p:nvPr/>
        </p:nvSpPr>
        <p:spPr>
          <a:xfrm>
            <a:off x="10624917" y="5407653"/>
            <a:ext cx="717645" cy="0"/>
          </a:xfrm>
          <a:prstGeom prst="line">
            <a:avLst/>
          </a:prstGeom>
          <a:ln w="47625" cap="rnd">
            <a:solidFill>
              <a:srgbClr val="000000"/>
            </a:solidFill>
            <a:prstDash val="solid"/>
            <a:headEnd type="none" w="sm" len="sm"/>
            <a:tailEnd type="triangle" w="lg" len="med"/>
          </a:ln>
        </p:spPr>
      </p:sp>
      <p:sp>
        <p:nvSpPr>
          <p:cNvPr id="49" name="AutoShape 49"/>
          <p:cNvSpPr/>
          <p:nvPr/>
        </p:nvSpPr>
        <p:spPr>
          <a:xfrm>
            <a:off x="14351842" y="5383840"/>
            <a:ext cx="717645" cy="0"/>
          </a:xfrm>
          <a:prstGeom prst="line">
            <a:avLst/>
          </a:prstGeom>
          <a:ln w="47625" cap="rnd">
            <a:solidFill>
              <a:srgbClr val="000000"/>
            </a:solidFill>
            <a:prstDash val="solid"/>
            <a:headEnd type="none" w="sm" len="sm"/>
            <a:tailEnd type="triangle" w="lg" len="med"/>
          </a:ln>
        </p:spPr>
      </p:sp>
      <p:grpSp>
        <p:nvGrpSpPr>
          <p:cNvPr id="50" name="Group 50"/>
          <p:cNvGrpSpPr>
            <a:grpSpLocks noChangeAspect="1"/>
          </p:cNvGrpSpPr>
          <p:nvPr/>
        </p:nvGrpSpPr>
        <p:grpSpPr>
          <a:xfrm>
            <a:off x="442715" y="2648825"/>
            <a:ext cx="2764495" cy="5470029"/>
            <a:chOff x="0" y="0"/>
            <a:chExt cx="2620010" cy="5184140"/>
          </a:xfrm>
        </p:grpSpPr>
        <p:sp>
          <p:nvSpPr>
            <p:cNvPr id="51" name="Freeform 5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2" name="Freeform 5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6748" t="3013" r="6699" b="2915"/>
              </a:stretch>
            </a:blipFill>
          </p:spPr>
        </p:sp>
        <p:sp>
          <p:nvSpPr>
            <p:cNvPr id="53" name="Freeform 5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54" name="Freeform 5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C9286"/>
            </a:solidFill>
          </p:spPr>
        </p:sp>
        <p:sp>
          <p:nvSpPr>
            <p:cNvPr id="55" name="Freeform 5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6C9286"/>
            </a:solidFill>
          </p:spPr>
        </p:sp>
        <p:sp>
          <p:nvSpPr>
            <p:cNvPr id="56" name="Freeform 5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65B6D"/>
            </a:solidFill>
          </p:spPr>
        </p:sp>
        <p:sp>
          <p:nvSpPr>
            <p:cNvPr id="57" name="Freeform 5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65B6D"/>
            </a:solidFill>
          </p:spPr>
        </p:sp>
        <p:sp>
          <p:nvSpPr>
            <p:cNvPr id="58" name="Freeform 5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65B6D"/>
            </a:solidFill>
          </p:spPr>
        </p:sp>
        <p:sp>
          <p:nvSpPr>
            <p:cNvPr id="59" name="Freeform 5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365B6D"/>
            </a:solidFill>
          </p:spPr>
        </p:sp>
      </p:grpSp>
      <p:sp>
        <p:nvSpPr>
          <p:cNvPr id="60" name="AutoShape 60"/>
          <p:cNvSpPr/>
          <p:nvPr/>
        </p:nvSpPr>
        <p:spPr>
          <a:xfrm>
            <a:off x="3254836" y="5479090"/>
            <a:ext cx="717645" cy="0"/>
          </a:xfrm>
          <a:prstGeom prst="line">
            <a:avLst/>
          </a:prstGeom>
          <a:ln w="47625" cap="rnd">
            <a:solidFill>
              <a:srgbClr val="000000"/>
            </a:solidFill>
            <a:prstDash val="solid"/>
            <a:headEnd type="none" w="sm" len="sm"/>
            <a:tailEnd type="triangle" w="lg" len="med"/>
          </a:ln>
        </p:spPr>
      </p:sp>
      <p:sp>
        <p:nvSpPr>
          <p:cNvPr id="61" name="TextBox 61"/>
          <p:cNvSpPr txBox="1"/>
          <p:nvPr/>
        </p:nvSpPr>
        <p:spPr>
          <a:xfrm>
            <a:off x="155365" y="8404368"/>
            <a:ext cx="3339195" cy="640080"/>
          </a:xfrm>
          <a:prstGeom prst="rect">
            <a:avLst/>
          </a:prstGeom>
        </p:spPr>
        <p:txBody>
          <a:bodyPr lIns="0" tIns="0" rIns="0" bIns="0" rtlCol="0" anchor="t">
            <a:spAutoFit/>
          </a:bodyPr>
          <a:lstStyle/>
          <a:p>
            <a:pPr algn="ctr">
              <a:lnSpc>
                <a:spcPts val="5086"/>
              </a:lnSpc>
            </a:pPr>
            <a:r>
              <a:rPr lang="en-US" sz="4238">
                <a:solidFill>
                  <a:srgbClr val="365B6D"/>
                </a:solidFill>
                <a:latin typeface="Barlow Bold"/>
              </a:rPr>
              <a:t>Click tutorial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7439529" y="5781675"/>
            <a:ext cx="9540580" cy="1295400"/>
          </a:xfrm>
          <a:prstGeom prst="rect">
            <a:avLst/>
          </a:prstGeom>
        </p:spPr>
        <p:txBody>
          <a:bodyPr lIns="0" tIns="0" rIns="0" bIns="0" rtlCol="0" anchor="t">
            <a:spAutoFit/>
          </a:bodyPr>
          <a:lstStyle/>
          <a:p>
            <a:pPr>
              <a:lnSpc>
                <a:spcPts val="10200"/>
              </a:lnSpc>
            </a:pPr>
            <a:r>
              <a:rPr lang="en-US" sz="8500">
                <a:solidFill>
                  <a:srgbClr val="365B6D"/>
                </a:solidFill>
                <a:latin typeface="Barlow Bold"/>
              </a:rPr>
              <a:t>Hands-on Games</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98827" y="-197455"/>
            <a:ext cx="4522539" cy="61722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92065" y="6012742"/>
            <a:ext cx="5122913" cy="307374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962808" y="-330776"/>
            <a:ext cx="2055611" cy="2717755"/>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27292" y="-644511"/>
            <a:ext cx="3993368" cy="285344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958439" y="2188656"/>
            <a:ext cx="2962626" cy="5862064"/>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4489" t="1275" r="4652" b="1420"/>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12" name="Group 12"/>
          <p:cNvGrpSpPr>
            <a:grpSpLocks noChangeAspect="1"/>
          </p:cNvGrpSpPr>
          <p:nvPr/>
        </p:nvGrpSpPr>
        <p:grpSpPr>
          <a:xfrm>
            <a:off x="850310" y="2212468"/>
            <a:ext cx="2962626" cy="5862064"/>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6451" t="3013" r="6402" b="291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22" name="Group 22"/>
          <p:cNvGrpSpPr>
            <a:grpSpLocks noChangeAspect="1"/>
          </p:cNvGrpSpPr>
          <p:nvPr/>
        </p:nvGrpSpPr>
        <p:grpSpPr>
          <a:xfrm>
            <a:off x="5369975" y="2212468"/>
            <a:ext cx="2962626" cy="5862064"/>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6776" t="1684" r="5505" b="2915"/>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32" name="TextBox 32"/>
          <p:cNvSpPr txBox="1"/>
          <p:nvPr/>
        </p:nvSpPr>
        <p:spPr>
          <a:xfrm>
            <a:off x="850310" y="462329"/>
            <a:ext cx="6947640" cy="1017710"/>
          </a:xfrm>
          <a:prstGeom prst="rect">
            <a:avLst/>
          </a:prstGeom>
        </p:spPr>
        <p:txBody>
          <a:bodyPr lIns="0" tIns="0" rIns="0" bIns="0" rtlCol="0" anchor="t">
            <a:spAutoFit/>
          </a:bodyPr>
          <a:lstStyle/>
          <a:p>
            <a:pPr algn="ctr">
              <a:lnSpc>
                <a:spcPts val="8305"/>
              </a:lnSpc>
            </a:pPr>
            <a:r>
              <a:rPr lang="en-US" sz="5932">
                <a:solidFill>
                  <a:srgbClr val="365B6D"/>
                </a:solidFill>
                <a:latin typeface="Open Sans Extra Bold"/>
              </a:rPr>
              <a:t>Simulation Game</a:t>
            </a:r>
          </a:p>
        </p:txBody>
      </p:sp>
      <p:grpSp>
        <p:nvGrpSpPr>
          <p:cNvPr id="33" name="Group 33"/>
          <p:cNvGrpSpPr>
            <a:grpSpLocks noChangeAspect="1"/>
          </p:cNvGrpSpPr>
          <p:nvPr/>
        </p:nvGrpSpPr>
        <p:grpSpPr>
          <a:xfrm>
            <a:off x="10150636" y="2212468"/>
            <a:ext cx="2962626" cy="5862064"/>
            <a:chOff x="0" y="0"/>
            <a:chExt cx="2620010" cy="5184140"/>
          </a:xfrm>
        </p:grpSpPr>
        <p:sp>
          <p:nvSpPr>
            <p:cNvPr id="34" name="Freeform 3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5" name="Freeform 3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7077" t="306" r="4562" b="2909"/>
              </a:stretch>
            </a:blipFill>
          </p:spPr>
        </p:sp>
        <p:sp>
          <p:nvSpPr>
            <p:cNvPr id="36" name="Freeform 3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37" name="Freeform 3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38" name="Freeform 3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9" name="Freeform 3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0" name="Freeform 4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1" name="Freeform 4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2" name="Freeform 4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43" name="TextBox 43"/>
          <p:cNvSpPr txBox="1"/>
          <p:nvPr/>
        </p:nvSpPr>
        <p:spPr>
          <a:xfrm>
            <a:off x="850310" y="8222277"/>
            <a:ext cx="2962626" cy="1476660"/>
          </a:xfrm>
          <a:prstGeom prst="rect">
            <a:avLst/>
          </a:prstGeom>
        </p:spPr>
        <p:txBody>
          <a:bodyPr lIns="0" tIns="0" rIns="0" bIns="0" rtlCol="0" anchor="t">
            <a:spAutoFit/>
          </a:bodyPr>
          <a:lstStyle/>
          <a:p>
            <a:pPr algn="ctr">
              <a:lnSpc>
                <a:spcPts val="5934"/>
              </a:lnSpc>
            </a:pPr>
            <a:r>
              <a:rPr lang="en-US" sz="4238">
                <a:solidFill>
                  <a:srgbClr val="365B6D"/>
                </a:solidFill>
                <a:latin typeface="Barlow Bold"/>
              </a:rPr>
              <a:t>Start Screen</a:t>
            </a:r>
          </a:p>
        </p:txBody>
      </p:sp>
      <p:sp>
        <p:nvSpPr>
          <p:cNvPr id="44" name="TextBox 44"/>
          <p:cNvSpPr txBox="1"/>
          <p:nvPr/>
        </p:nvSpPr>
        <p:spPr>
          <a:xfrm>
            <a:off x="5369975" y="8222277"/>
            <a:ext cx="2962626" cy="1476660"/>
          </a:xfrm>
          <a:prstGeom prst="rect">
            <a:avLst/>
          </a:prstGeom>
        </p:spPr>
        <p:txBody>
          <a:bodyPr lIns="0" tIns="0" rIns="0" bIns="0" rtlCol="0" anchor="t">
            <a:spAutoFit/>
          </a:bodyPr>
          <a:lstStyle/>
          <a:p>
            <a:pPr algn="ctr">
              <a:lnSpc>
                <a:spcPts val="5934"/>
              </a:lnSpc>
            </a:pPr>
            <a:r>
              <a:rPr lang="en-US" sz="4238">
                <a:solidFill>
                  <a:srgbClr val="365B6D"/>
                </a:solidFill>
                <a:latin typeface="Barlow Bold"/>
              </a:rPr>
              <a:t>Click on "Play Store"</a:t>
            </a:r>
          </a:p>
        </p:txBody>
      </p:sp>
      <p:sp>
        <p:nvSpPr>
          <p:cNvPr id="45" name="TextBox 45"/>
          <p:cNvSpPr txBox="1"/>
          <p:nvPr/>
        </p:nvSpPr>
        <p:spPr>
          <a:xfrm>
            <a:off x="9734502" y="8222277"/>
            <a:ext cx="3794894" cy="1476660"/>
          </a:xfrm>
          <a:prstGeom prst="rect">
            <a:avLst/>
          </a:prstGeom>
        </p:spPr>
        <p:txBody>
          <a:bodyPr lIns="0" tIns="0" rIns="0" bIns="0" rtlCol="0" anchor="t">
            <a:spAutoFit/>
          </a:bodyPr>
          <a:lstStyle/>
          <a:p>
            <a:pPr algn="ctr">
              <a:lnSpc>
                <a:spcPts val="5934"/>
              </a:lnSpc>
            </a:pPr>
            <a:r>
              <a:rPr lang="en-US" sz="4238">
                <a:solidFill>
                  <a:srgbClr val="365B6D"/>
                </a:solidFill>
                <a:latin typeface="Barlow Bold"/>
              </a:rPr>
              <a:t>Clicked on the wrong item</a:t>
            </a:r>
          </a:p>
        </p:txBody>
      </p:sp>
      <p:sp>
        <p:nvSpPr>
          <p:cNvPr id="46" name="TextBox 46"/>
          <p:cNvSpPr txBox="1"/>
          <p:nvPr/>
        </p:nvSpPr>
        <p:spPr>
          <a:xfrm>
            <a:off x="15087539" y="8222277"/>
            <a:ext cx="2704427" cy="1359043"/>
          </a:xfrm>
          <a:prstGeom prst="rect">
            <a:avLst/>
          </a:prstGeom>
        </p:spPr>
        <p:txBody>
          <a:bodyPr lIns="0" tIns="0" rIns="0" bIns="0" rtlCol="0" anchor="t">
            <a:spAutoFit/>
          </a:bodyPr>
          <a:lstStyle/>
          <a:p>
            <a:pPr algn="ctr">
              <a:lnSpc>
                <a:spcPts val="5417"/>
              </a:lnSpc>
            </a:pPr>
            <a:r>
              <a:rPr lang="en-US" sz="3869">
                <a:solidFill>
                  <a:srgbClr val="365B6D"/>
                </a:solidFill>
                <a:latin typeface="Barlow Bold"/>
              </a:rPr>
              <a:t>Search for Zoom</a:t>
            </a:r>
          </a:p>
        </p:txBody>
      </p:sp>
      <p:sp>
        <p:nvSpPr>
          <p:cNvPr id="47" name="AutoShape 47"/>
          <p:cNvSpPr/>
          <p:nvPr/>
        </p:nvSpPr>
        <p:spPr>
          <a:xfrm>
            <a:off x="4034979" y="5143500"/>
            <a:ext cx="1004665" cy="0"/>
          </a:xfrm>
          <a:prstGeom prst="line">
            <a:avLst/>
          </a:prstGeom>
          <a:ln w="47625" cap="rnd">
            <a:solidFill>
              <a:srgbClr val="000000"/>
            </a:solidFill>
            <a:prstDash val="solid"/>
            <a:headEnd type="none" w="sm" len="sm"/>
            <a:tailEnd type="triangle" w="lg" len="med"/>
          </a:ln>
        </p:spPr>
      </p:sp>
      <p:sp>
        <p:nvSpPr>
          <p:cNvPr id="48" name="AutoShape 48"/>
          <p:cNvSpPr/>
          <p:nvPr/>
        </p:nvSpPr>
        <p:spPr>
          <a:xfrm>
            <a:off x="8729837" y="5119688"/>
            <a:ext cx="1004665" cy="0"/>
          </a:xfrm>
          <a:prstGeom prst="line">
            <a:avLst/>
          </a:prstGeom>
          <a:ln w="47625" cap="rnd">
            <a:solidFill>
              <a:srgbClr val="000000"/>
            </a:solidFill>
            <a:prstDash val="solid"/>
            <a:headEnd type="none" w="sm" len="sm"/>
            <a:tailEnd type="triangle" w="lg" len="med"/>
          </a:ln>
        </p:spPr>
      </p:sp>
      <p:sp>
        <p:nvSpPr>
          <p:cNvPr id="49" name="AutoShape 49"/>
          <p:cNvSpPr/>
          <p:nvPr/>
        </p:nvSpPr>
        <p:spPr>
          <a:xfrm>
            <a:off x="13529396" y="5119688"/>
            <a:ext cx="1004665" cy="0"/>
          </a:xfrm>
          <a:prstGeom prst="line">
            <a:avLst/>
          </a:prstGeom>
          <a:ln w="47625" cap="rnd">
            <a:solidFill>
              <a:srgbClr val="000000"/>
            </a:solidFill>
            <a:prstDash val="solid"/>
            <a:headEnd type="none" w="sm" len="sm"/>
            <a:tailEnd type="triangle" w="lg" len="med"/>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696590" y="2307875"/>
            <a:ext cx="2866190" cy="5671250"/>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4729" t="171" r="4161" b="907"/>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0000"/>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0000"/>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0000"/>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0000"/>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12" name="Group 12"/>
          <p:cNvGrpSpPr>
            <a:grpSpLocks noChangeAspect="1"/>
          </p:cNvGrpSpPr>
          <p:nvPr/>
        </p:nvGrpSpPr>
        <p:grpSpPr>
          <a:xfrm>
            <a:off x="14393110" y="2307875"/>
            <a:ext cx="2866190" cy="5671250"/>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917" t="1945" r="4867" b="291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0000"/>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0000"/>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0000"/>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0000"/>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22" name="Group 22"/>
          <p:cNvGrpSpPr>
            <a:grpSpLocks noChangeAspect="1"/>
          </p:cNvGrpSpPr>
          <p:nvPr/>
        </p:nvGrpSpPr>
        <p:grpSpPr>
          <a:xfrm>
            <a:off x="5217187" y="2307875"/>
            <a:ext cx="2866190" cy="5671250"/>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4902" t="-271" r="4119" b="501"/>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0000"/>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0000"/>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0000"/>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0000"/>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32" name="Group 32"/>
          <p:cNvGrpSpPr>
            <a:grpSpLocks noChangeAspect="1"/>
          </p:cNvGrpSpPr>
          <p:nvPr/>
        </p:nvGrpSpPr>
        <p:grpSpPr>
          <a:xfrm>
            <a:off x="973301" y="2307875"/>
            <a:ext cx="2866190" cy="5671250"/>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4904" t="709" r="4698" b="2915"/>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0000"/>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0000"/>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0000"/>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0000"/>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42" name="TextBox 42"/>
          <p:cNvSpPr txBox="1"/>
          <p:nvPr/>
        </p:nvSpPr>
        <p:spPr>
          <a:xfrm>
            <a:off x="1180535" y="452804"/>
            <a:ext cx="5621582" cy="1027966"/>
          </a:xfrm>
          <a:prstGeom prst="rect">
            <a:avLst/>
          </a:prstGeom>
        </p:spPr>
        <p:txBody>
          <a:bodyPr lIns="0" tIns="0" rIns="0" bIns="0" rtlCol="0" anchor="t">
            <a:spAutoFit/>
          </a:bodyPr>
          <a:lstStyle/>
          <a:p>
            <a:pPr algn="ctr">
              <a:lnSpc>
                <a:spcPts val="8305"/>
              </a:lnSpc>
            </a:pPr>
            <a:r>
              <a:rPr lang="en-US" sz="5932">
                <a:solidFill>
                  <a:srgbClr val="365B6D"/>
                </a:solidFill>
                <a:latin typeface="Barlow Bold"/>
              </a:rPr>
              <a:t>Simulation Game</a:t>
            </a:r>
          </a:p>
        </p:txBody>
      </p:sp>
      <p:sp>
        <p:nvSpPr>
          <p:cNvPr id="43" name="TextBox 43"/>
          <p:cNvSpPr txBox="1"/>
          <p:nvPr/>
        </p:nvSpPr>
        <p:spPr>
          <a:xfrm>
            <a:off x="1028700" y="8251310"/>
            <a:ext cx="2962626" cy="1479156"/>
          </a:xfrm>
          <a:prstGeom prst="rect">
            <a:avLst/>
          </a:prstGeom>
        </p:spPr>
        <p:txBody>
          <a:bodyPr lIns="0" tIns="0" rIns="0" bIns="0" rtlCol="0" anchor="t">
            <a:spAutoFit/>
          </a:bodyPr>
          <a:lstStyle/>
          <a:p>
            <a:pPr algn="ctr">
              <a:lnSpc>
                <a:spcPts val="5934"/>
              </a:lnSpc>
            </a:pPr>
            <a:r>
              <a:rPr lang="en-US" sz="4238">
                <a:solidFill>
                  <a:srgbClr val="365B6D"/>
                </a:solidFill>
                <a:latin typeface="Barlow Bold"/>
              </a:rPr>
              <a:t>Select the Zoom App</a:t>
            </a:r>
          </a:p>
        </p:txBody>
      </p:sp>
      <p:sp>
        <p:nvSpPr>
          <p:cNvPr id="44" name="TextBox 44"/>
          <p:cNvSpPr txBox="1"/>
          <p:nvPr/>
        </p:nvSpPr>
        <p:spPr>
          <a:xfrm>
            <a:off x="5217187" y="8251310"/>
            <a:ext cx="2962626" cy="728608"/>
          </a:xfrm>
          <a:prstGeom prst="rect">
            <a:avLst/>
          </a:prstGeom>
        </p:spPr>
        <p:txBody>
          <a:bodyPr lIns="0" tIns="0" rIns="0" bIns="0" rtlCol="0" anchor="t">
            <a:spAutoFit/>
          </a:bodyPr>
          <a:lstStyle/>
          <a:p>
            <a:pPr algn="ctr">
              <a:lnSpc>
                <a:spcPts val="5934"/>
              </a:lnSpc>
            </a:pPr>
            <a:r>
              <a:rPr lang="en-US" sz="4238">
                <a:solidFill>
                  <a:srgbClr val="365B6D"/>
                </a:solidFill>
                <a:latin typeface="Barlow Bold"/>
              </a:rPr>
              <a:t>Install Zoom</a:t>
            </a:r>
          </a:p>
        </p:txBody>
      </p:sp>
      <p:sp>
        <p:nvSpPr>
          <p:cNvPr id="45" name="TextBox 45"/>
          <p:cNvSpPr txBox="1"/>
          <p:nvPr/>
        </p:nvSpPr>
        <p:spPr>
          <a:xfrm>
            <a:off x="9600155" y="8360269"/>
            <a:ext cx="2962626" cy="728608"/>
          </a:xfrm>
          <a:prstGeom prst="rect">
            <a:avLst/>
          </a:prstGeom>
        </p:spPr>
        <p:txBody>
          <a:bodyPr lIns="0" tIns="0" rIns="0" bIns="0" rtlCol="0" anchor="t">
            <a:spAutoFit/>
          </a:bodyPr>
          <a:lstStyle/>
          <a:p>
            <a:pPr algn="ctr">
              <a:lnSpc>
                <a:spcPts val="5934"/>
              </a:lnSpc>
            </a:pPr>
            <a:r>
              <a:rPr lang="en-US" sz="4238">
                <a:solidFill>
                  <a:srgbClr val="365B6D"/>
                </a:solidFill>
                <a:latin typeface="Barlow Bold"/>
              </a:rPr>
              <a:t>Open Zoom</a:t>
            </a:r>
          </a:p>
        </p:txBody>
      </p:sp>
      <p:sp>
        <p:nvSpPr>
          <p:cNvPr id="46" name="TextBox 46"/>
          <p:cNvSpPr txBox="1"/>
          <p:nvPr/>
        </p:nvSpPr>
        <p:spPr>
          <a:xfrm>
            <a:off x="13564452" y="8360269"/>
            <a:ext cx="4523506" cy="728608"/>
          </a:xfrm>
          <a:prstGeom prst="rect">
            <a:avLst/>
          </a:prstGeom>
        </p:spPr>
        <p:txBody>
          <a:bodyPr lIns="0" tIns="0" rIns="0" bIns="0" rtlCol="0" anchor="t">
            <a:spAutoFit/>
          </a:bodyPr>
          <a:lstStyle/>
          <a:p>
            <a:pPr algn="ctr">
              <a:lnSpc>
                <a:spcPts val="5934"/>
              </a:lnSpc>
            </a:pPr>
            <a:r>
              <a:rPr lang="en-US" sz="4238">
                <a:solidFill>
                  <a:srgbClr val="365B6D"/>
                </a:solidFill>
                <a:latin typeface="Barlow Bold"/>
              </a:rPr>
              <a:t>Congratulations!!!</a:t>
            </a:r>
          </a:p>
        </p:txBody>
      </p:sp>
      <p:sp>
        <p:nvSpPr>
          <p:cNvPr id="47" name="AutoShape 47"/>
          <p:cNvSpPr/>
          <p:nvPr/>
        </p:nvSpPr>
        <p:spPr>
          <a:xfrm rot="-91543">
            <a:off x="4083304" y="5132461"/>
            <a:ext cx="829210" cy="0"/>
          </a:xfrm>
          <a:prstGeom prst="line">
            <a:avLst/>
          </a:prstGeom>
          <a:ln w="47625" cap="rnd">
            <a:solidFill>
              <a:srgbClr val="000000"/>
            </a:solidFill>
            <a:prstDash val="solid"/>
            <a:headEnd type="none" w="sm" len="sm"/>
            <a:tailEnd type="triangle" w="lg" len="med"/>
          </a:ln>
        </p:spPr>
      </p:sp>
      <p:sp>
        <p:nvSpPr>
          <p:cNvPr id="48" name="AutoShape 48"/>
          <p:cNvSpPr/>
          <p:nvPr/>
        </p:nvSpPr>
        <p:spPr>
          <a:xfrm>
            <a:off x="8467862" y="5191117"/>
            <a:ext cx="895156" cy="0"/>
          </a:xfrm>
          <a:prstGeom prst="line">
            <a:avLst/>
          </a:prstGeom>
          <a:ln w="47625" cap="rnd">
            <a:solidFill>
              <a:srgbClr val="000000"/>
            </a:solidFill>
            <a:prstDash val="solid"/>
            <a:headEnd type="none" w="sm" len="sm"/>
            <a:tailEnd type="triangle" w="lg" len="med"/>
          </a:ln>
        </p:spPr>
      </p:sp>
      <p:sp>
        <p:nvSpPr>
          <p:cNvPr id="49" name="AutoShape 49"/>
          <p:cNvSpPr/>
          <p:nvPr/>
        </p:nvSpPr>
        <p:spPr>
          <a:xfrm>
            <a:off x="12712759" y="5238742"/>
            <a:ext cx="1157977" cy="0"/>
          </a:xfrm>
          <a:prstGeom prst="line">
            <a:avLst/>
          </a:prstGeom>
          <a:ln w="47625" cap="rnd">
            <a:solidFill>
              <a:srgbClr val="000000"/>
            </a:solidFill>
            <a:prstDash val="solid"/>
            <a:headEnd type="none" w="sm" len="sm"/>
            <a:tailEnd type="triangle" w="lg" len="med"/>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7505578" y="5791200"/>
            <a:ext cx="9540580" cy="1295400"/>
          </a:xfrm>
          <a:prstGeom prst="rect">
            <a:avLst/>
          </a:prstGeom>
        </p:spPr>
        <p:txBody>
          <a:bodyPr lIns="0" tIns="0" rIns="0" bIns="0" rtlCol="0" anchor="t">
            <a:spAutoFit/>
          </a:bodyPr>
          <a:lstStyle/>
          <a:p>
            <a:pPr>
              <a:lnSpc>
                <a:spcPts val="10200"/>
              </a:lnSpc>
            </a:pPr>
            <a:r>
              <a:rPr lang="en-US" sz="8500">
                <a:solidFill>
                  <a:srgbClr val="365B6D"/>
                </a:solidFill>
                <a:latin typeface="Barlow Bold"/>
              </a:rPr>
              <a:t>Leaderboards</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98827" y="-197455"/>
            <a:ext cx="4522539" cy="61722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92065" y="6012742"/>
            <a:ext cx="5122913" cy="307374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962808" y="-330776"/>
            <a:ext cx="2055611" cy="2717755"/>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27292" y="-644511"/>
            <a:ext cx="3993368" cy="285344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733605" y="2007622"/>
            <a:ext cx="3739299" cy="739884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587" t="3013" r="2538" b="2915"/>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12" name="Group 12"/>
          <p:cNvGrpSpPr>
            <a:grpSpLocks noChangeAspect="1"/>
          </p:cNvGrpSpPr>
          <p:nvPr/>
        </p:nvGrpSpPr>
        <p:grpSpPr>
          <a:xfrm>
            <a:off x="2725537" y="2007622"/>
            <a:ext cx="3739299" cy="739884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7077" t="2863" r="7028" b="276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22" name="AutoShape 22"/>
          <p:cNvSpPr/>
          <p:nvPr/>
        </p:nvSpPr>
        <p:spPr>
          <a:xfrm>
            <a:off x="6791357" y="5119688"/>
            <a:ext cx="3533102" cy="0"/>
          </a:xfrm>
          <a:prstGeom prst="line">
            <a:avLst/>
          </a:prstGeom>
          <a:ln w="95250" cap="rnd">
            <a:solidFill>
              <a:srgbClr val="000000"/>
            </a:solidFill>
            <a:prstDash val="solid"/>
            <a:headEnd type="none" w="sm" len="sm"/>
            <a:tailEnd type="triangle" w="lg" len="med"/>
          </a:ln>
        </p:spPr>
      </p:sp>
      <p:sp>
        <p:nvSpPr>
          <p:cNvPr id="23" name="TextBox 23"/>
          <p:cNvSpPr txBox="1"/>
          <p:nvPr/>
        </p:nvSpPr>
        <p:spPr>
          <a:xfrm>
            <a:off x="6475929" y="447767"/>
            <a:ext cx="4743450" cy="1031906"/>
          </a:xfrm>
          <a:prstGeom prst="rect">
            <a:avLst/>
          </a:prstGeom>
        </p:spPr>
        <p:txBody>
          <a:bodyPr lIns="0" tIns="0" rIns="0" bIns="0" rtlCol="0" anchor="t">
            <a:spAutoFit/>
          </a:bodyPr>
          <a:lstStyle/>
          <a:p>
            <a:pPr algn="ctr">
              <a:lnSpc>
                <a:spcPts val="8398"/>
              </a:lnSpc>
            </a:pPr>
            <a:r>
              <a:rPr lang="en-US" sz="5998">
                <a:solidFill>
                  <a:srgbClr val="365B6D"/>
                </a:solidFill>
                <a:latin typeface="Barlow Bold"/>
              </a:rPr>
              <a:t>Leaderboards</a:t>
            </a:r>
          </a:p>
        </p:txBody>
      </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14409" y="6682599"/>
            <a:ext cx="2161555" cy="10591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7439529" y="5781675"/>
            <a:ext cx="9540580" cy="1295400"/>
          </a:xfrm>
          <a:prstGeom prst="rect">
            <a:avLst/>
          </a:prstGeom>
        </p:spPr>
        <p:txBody>
          <a:bodyPr lIns="0" tIns="0" rIns="0" bIns="0" rtlCol="0" anchor="t">
            <a:spAutoFit/>
          </a:bodyPr>
          <a:lstStyle/>
          <a:p>
            <a:pPr>
              <a:lnSpc>
                <a:spcPts val="10200"/>
              </a:lnSpc>
            </a:pPr>
            <a:r>
              <a:rPr lang="en-US" sz="8500">
                <a:solidFill>
                  <a:srgbClr val="365B6D"/>
                </a:solidFill>
                <a:latin typeface="Barlow Bold"/>
              </a:rPr>
              <a:t>Rewards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98827" y="-197455"/>
            <a:ext cx="4522539" cy="61722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92065" y="6012742"/>
            <a:ext cx="5122913" cy="307374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962808" y="-330776"/>
            <a:ext cx="2055611" cy="2717755"/>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7292" y="-644511"/>
            <a:ext cx="3993368" cy="28534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5054160" y="2271669"/>
            <a:ext cx="3472406" cy="6870752"/>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077" t="2984" r="7028" b="2886"/>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12" name="Group 12"/>
          <p:cNvGrpSpPr>
            <a:grpSpLocks noChangeAspect="1"/>
          </p:cNvGrpSpPr>
          <p:nvPr/>
        </p:nvGrpSpPr>
        <p:grpSpPr>
          <a:xfrm>
            <a:off x="331272" y="2271669"/>
            <a:ext cx="3472406" cy="6870752"/>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7077" t="2863" r="7028" b="276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22" name="Group 22"/>
          <p:cNvGrpSpPr>
            <a:grpSpLocks noChangeAspect="1"/>
          </p:cNvGrpSpPr>
          <p:nvPr/>
        </p:nvGrpSpPr>
        <p:grpSpPr>
          <a:xfrm>
            <a:off x="9817002" y="2271669"/>
            <a:ext cx="3472406" cy="6870752"/>
            <a:chOff x="0" y="0"/>
            <a:chExt cx="2620010" cy="5184140"/>
          </a:xfrm>
        </p:grpSpPr>
        <p:sp>
          <p:nvSpPr>
            <p:cNvPr id="23" name="Freeform 2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4" name="Freeform 2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5652" t="3013" r="5603" b="2915"/>
              </a:stretch>
            </a:blipFill>
          </p:spPr>
        </p:sp>
        <p:sp>
          <p:nvSpPr>
            <p:cNvPr id="25" name="Freeform 2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26" name="Freeform 2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27" name="Freeform 2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8" name="Freeform 2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9" name="Freeform 2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0" name="Freeform 3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1" name="Freeform 3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32" name="Group 32"/>
          <p:cNvGrpSpPr>
            <a:grpSpLocks noChangeAspect="1"/>
          </p:cNvGrpSpPr>
          <p:nvPr/>
        </p:nvGrpSpPr>
        <p:grpSpPr>
          <a:xfrm>
            <a:off x="14525286" y="2271669"/>
            <a:ext cx="3472406" cy="6870752"/>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4811" t="3013" r="-4860" b="2915"/>
              </a:stretch>
            </a:blipFill>
          </p:spPr>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42" name="AutoShape 42"/>
          <p:cNvSpPr/>
          <p:nvPr/>
        </p:nvSpPr>
        <p:spPr>
          <a:xfrm>
            <a:off x="4083451" y="5143500"/>
            <a:ext cx="676138" cy="0"/>
          </a:xfrm>
          <a:prstGeom prst="line">
            <a:avLst/>
          </a:prstGeom>
          <a:ln w="47625" cap="rnd">
            <a:solidFill>
              <a:srgbClr val="000000"/>
            </a:solidFill>
            <a:prstDash val="solid"/>
            <a:headEnd type="none" w="sm" len="sm"/>
            <a:tailEnd type="triangle" w="lg" len="med"/>
          </a:ln>
        </p:spPr>
      </p:sp>
      <p:sp>
        <p:nvSpPr>
          <p:cNvPr id="43" name="AutoShape 43"/>
          <p:cNvSpPr/>
          <p:nvPr/>
        </p:nvSpPr>
        <p:spPr>
          <a:xfrm>
            <a:off x="8979919" y="5167312"/>
            <a:ext cx="676138" cy="0"/>
          </a:xfrm>
          <a:prstGeom prst="line">
            <a:avLst/>
          </a:prstGeom>
          <a:ln w="47625" cap="rnd">
            <a:solidFill>
              <a:srgbClr val="000000"/>
            </a:solidFill>
            <a:prstDash val="solid"/>
            <a:headEnd type="none" w="sm" len="sm"/>
            <a:tailEnd type="triangle" w="lg" len="med"/>
          </a:ln>
        </p:spPr>
      </p:sp>
      <p:sp>
        <p:nvSpPr>
          <p:cNvPr id="44" name="AutoShape 44"/>
          <p:cNvSpPr/>
          <p:nvPr/>
        </p:nvSpPr>
        <p:spPr>
          <a:xfrm>
            <a:off x="13645216" y="5119688"/>
            <a:ext cx="676138" cy="0"/>
          </a:xfrm>
          <a:prstGeom prst="line">
            <a:avLst/>
          </a:prstGeom>
          <a:ln w="47625" cap="rnd">
            <a:solidFill>
              <a:srgbClr val="000000"/>
            </a:solidFill>
            <a:prstDash val="solid"/>
            <a:headEnd type="none" w="sm" len="sm"/>
            <a:tailEnd type="triangle" w="lg" len="med"/>
          </a:ln>
        </p:spPr>
      </p:sp>
      <p:pic>
        <p:nvPicPr>
          <p:cNvPr id="45" name="Picture 4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86428" y="5707044"/>
            <a:ext cx="1962094" cy="961426"/>
          </a:xfrm>
          <a:prstGeom prst="rect">
            <a:avLst/>
          </a:prstGeom>
        </p:spPr>
      </p:pic>
      <p:pic>
        <p:nvPicPr>
          <p:cNvPr id="46" name="Picture 4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699665" y="5318012"/>
            <a:ext cx="2181395" cy="1068884"/>
          </a:xfrm>
          <a:prstGeom prst="rect">
            <a:avLst/>
          </a:prstGeom>
        </p:spPr>
      </p:pic>
      <p:sp>
        <p:nvSpPr>
          <p:cNvPr id="47" name="TextBox 47"/>
          <p:cNvSpPr txBox="1"/>
          <p:nvPr/>
        </p:nvSpPr>
        <p:spPr>
          <a:xfrm>
            <a:off x="7355404" y="447767"/>
            <a:ext cx="2984500" cy="1031906"/>
          </a:xfrm>
          <a:prstGeom prst="rect">
            <a:avLst/>
          </a:prstGeom>
        </p:spPr>
        <p:txBody>
          <a:bodyPr lIns="0" tIns="0" rIns="0" bIns="0" rtlCol="0" anchor="t">
            <a:spAutoFit/>
          </a:bodyPr>
          <a:lstStyle/>
          <a:p>
            <a:pPr algn="ctr">
              <a:lnSpc>
                <a:spcPts val="8398"/>
              </a:lnSpc>
            </a:pPr>
            <a:r>
              <a:rPr lang="en-US" sz="5998">
                <a:solidFill>
                  <a:srgbClr val="365B6D"/>
                </a:solidFill>
                <a:latin typeface="Barlow Bold"/>
              </a:rPr>
              <a:t>Rewards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8708970" y="962025"/>
            <a:ext cx="8550330" cy="1222375"/>
          </a:xfrm>
          <a:prstGeom prst="rect">
            <a:avLst/>
          </a:prstGeom>
        </p:spPr>
        <p:txBody>
          <a:bodyPr lIns="0" tIns="0" rIns="0" bIns="0" rtlCol="0" anchor="t">
            <a:spAutoFit/>
          </a:bodyPr>
          <a:lstStyle/>
          <a:p>
            <a:pPr>
              <a:lnSpc>
                <a:spcPts val="4900"/>
              </a:lnSpc>
            </a:pPr>
            <a:r>
              <a:rPr lang="en-US" sz="3500" spc="14">
                <a:solidFill>
                  <a:srgbClr val="6C9286"/>
                </a:solidFill>
                <a:latin typeface="Barlow Medium Bold"/>
              </a:rPr>
              <a:t>1. Driving Question (DQ)  and Focused Driving Question (FDQ)</a:t>
            </a:r>
          </a:p>
        </p:txBody>
      </p:sp>
      <p:grpSp>
        <p:nvGrpSpPr>
          <p:cNvPr id="3" name="Group 3"/>
          <p:cNvGrpSpPr/>
          <p:nvPr/>
        </p:nvGrpSpPr>
        <p:grpSpPr>
          <a:xfrm>
            <a:off x="9490580" y="3002418"/>
            <a:ext cx="6953997" cy="966761"/>
            <a:chOff x="0" y="0"/>
            <a:chExt cx="4750317" cy="660400"/>
          </a:xfrm>
        </p:grpSpPr>
        <p:sp>
          <p:nvSpPr>
            <p:cNvPr id="4" name="Freeform 4"/>
            <p:cNvSpPr/>
            <p:nvPr/>
          </p:nvSpPr>
          <p:spPr>
            <a:xfrm>
              <a:off x="0" y="0"/>
              <a:ext cx="4750317" cy="660400"/>
            </a:xfrm>
            <a:custGeom>
              <a:avLst/>
              <a:gdLst/>
              <a:ahLst/>
              <a:cxnLst/>
              <a:rect l="l" t="t" r="r" b="b"/>
              <a:pathLst>
                <a:path w="4750317" h="660400">
                  <a:moveTo>
                    <a:pt x="4625857" y="660400"/>
                  </a:moveTo>
                  <a:lnTo>
                    <a:pt x="124460" y="660400"/>
                  </a:lnTo>
                  <a:cubicBezTo>
                    <a:pt x="55880" y="660400"/>
                    <a:pt x="0" y="604520"/>
                    <a:pt x="0" y="535940"/>
                  </a:cubicBezTo>
                  <a:lnTo>
                    <a:pt x="0" y="124460"/>
                  </a:lnTo>
                  <a:cubicBezTo>
                    <a:pt x="0" y="55880"/>
                    <a:pt x="55880" y="0"/>
                    <a:pt x="124460" y="0"/>
                  </a:cubicBezTo>
                  <a:lnTo>
                    <a:pt x="4625857" y="0"/>
                  </a:lnTo>
                  <a:cubicBezTo>
                    <a:pt x="4694437" y="0"/>
                    <a:pt x="4750317" y="55880"/>
                    <a:pt x="4750317" y="124460"/>
                  </a:cubicBezTo>
                  <a:lnTo>
                    <a:pt x="4750317" y="535940"/>
                  </a:lnTo>
                  <a:cubicBezTo>
                    <a:pt x="4750317" y="604520"/>
                    <a:pt x="4694437" y="660400"/>
                    <a:pt x="4625857" y="660400"/>
                  </a:cubicBezTo>
                  <a:close/>
                </a:path>
              </a:pathLst>
            </a:custGeom>
            <a:solidFill>
              <a:srgbClr val="F2F1EC">
                <a:alpha val="63922"/>
              </a:srgbClr>
            </a:solidFill>
          </p:spPr>
        </p:sp>
      </p:grpSp>
      <p:sp>
        <p:nvSpPr>
          <p:cNvPr id="5" name="TextBox 5"/>
          <p:cNvSpPr txBox="1"/>
          <p:nvPr/>
        </p:nvSpPr>
        <p:spPr>
          <a:xfrm>
            <a:off x="8692414" y="2514146"/>
            <a:ext cx="8550330" cy="1222375"/>
          </a:xfrm>
          <a:prstGeom prst="rect">
            <a:avLst/>
          </a:prstGeom>
        </p:spPr>
        <p:txBody>
          <a:bodyPr lIns="0" tIns="0" rIns="0" bIns="0" rtlCol="0" anchor="t">
            <a:spAutoFit/>
          </a:bodyPr>
          <a:lstStyle/>
          <a:p>
            <a:pPr>
              <a:lnSpc>
                <a:spcPts val="4900"/>
              </a:lnSpc>
            </a:pPr>
            <a:r>
              <a:rPr lang="en-US" sz="3500" spc="14">
                <a:solidFill>
                  <a:srgbClr val="41C1BA"/>
                </a:solidFill>
                <a:latin typeface="Barlow Medium Bold"/>
              </a:rPr>
              <a:t>2. Stakeholders, Key Challenges and Root Causes</a:t>
            </a:r>
          </a:p>
        </p:txBody>
      </p:sp>
      <p:sp>
        <p:nvSpPr>
          <p:cNvPr id="6" name="TextBox 6"/>
          <p:cNvSpPr txBox="1"/>
          <p:nvPr/>
        </p:nvSpPr>
        <p:spPr>
          <a:xfrm>
            <a:off x="8708970" y="5851750"/>
            <a:ext cx="2309277" cy="600075"/>
          </a:xfrm>
          <a:prstGeom prst="rect">
            <a:avLst/>
          </a:prstGeom>
        </p:spPr>
        <p:txBody>
          <a:bodyPr lIns="0" tIns="0" rIns="0" bIns="0" rtlCol="0" anchor="t">
            <a:spAutoFit/>
          </a:bodyPr>
          <a:lstStyle/>
          <a:p>
            <a:pPr>
              <a:lnSpc>
                <a:spcPts val="4900"/>
              </a:lnSpc>
            </a:pPr>
            <a:r>
              <a:rPr lang="en-US" sz="3500" spc="14">
                <a:solidFill>
                  <a:srgbClr val="41C1BA"/>
                </a:solidFill>
                <a:latin typeface="Barlow Medium Bold"/>
              </a:rPr>
              <a:t>4. Benefits </a:t>
            </a:r>
          </a:p>
        </p:txBody>
      </p:sp>
      <p:sp>
        <p:nvSpPr>
          <p:cNvPr id="7" name="TextBox 7"/>
          <p:cNvSpPr txBox="1"/>
          <p:nvPr/>
        </p:nvSpPr>
        <p:spPr>
          <a:xfrm>
            <a:off x="8692414" y="7025662"/>
            <a:ext cx="6462929" cy="600075"/>
          </a:xfrm>
          <a:prstGeom prst="rect">
            <a:avLst/>
          </a:prstGeom>
        </p:spPr>
        <p:txBody>
          <a:bodyPr lIns="0" tIns="0" rIns="0" bIns="0" rtlCol="0" anchor="t">
            <a:spAutoFit/>
          </a:bodyPr>
          <a:lstStyle/>
          <a:p>
            <a:pPr>
              <a:lnSpc>
                <a:spcPts val="4900"/>
              </a:lnSpc>
            </a:pPr>
            <a:r>
              <a:rPr lang="en-US" sz="3500" spc="14">
                <a:solidFill>
                  <a:srgbClr val="6C9286"/>
                </a:solidFill>
                <a:latin typeface="Barlow Medium Bold"/>
              </a:rPr>
              <a:t>5. Marketing</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42456" y="5843676"/>
            <a:ext cx="5459428" cy="3414624"/>
          </a:xfrm>
          <a:prstGeom prst="rect">
            <a:avLst/>
          </a:prstGeom>
        </p:spPr>
      </p:pic>
      <p:grpSp>
        <p:nvGrpSpPr>
          <p:cNvPr id="9" name="Group 9"/>
          <p:cNvGrpSpPr/>
          <p:nvPr/>
        </p:nvGrpSpPr>
        <p:grpSpPr>
          <a:xfrm>
            <a:off x="1642456" y="1028700"/>
            <a:ext cx="6388082" cy="3388722"/>
            <a:chOff x="0" y="0"/>
            <a:chExt cx="8517443" cy="4518296"/>
          </a:xfrm>
        </p:grpSpPr>
        <p:sp>
          <p:nvSpPr>
            <p:cNvPr id="10" name="TextBox 10"/>
            <p:cNvSpPr txBox="1"/>
            <p:nvPr/>
          </p:nvSpPr>
          <p:spPr>
            <a:xfrm>
              <a:off x="0" y="-9525"/>
              <a:ext cx="8517443" cy="3565525"/>
            </a:xfrm>
            <a:prstGeom prst="rect">
              <a:avLst/>
            </a:prstGeom>
          </p:spPr>
          <p:txBody>
            <a:bodyPr lIns="0" tIns="0" rIns="0" bIns="0" rtlCol="0" anchor="t">
              <a:spAutoFit/>
            </a:bodyPr>
            <a:lstStyle/>
            <a:p>
              <a:pPr>
                <a:lnSpc>
                  <a:spcPts val="10540"/>
                </a:lnSpc>
              </a:pPr>
              <a:r>
                <a:rPr lang="en-US" sz="8783">
                  <a:solidFill>
                    <a:srgbClr val="365B6D"/>
                  </a:solidFill>
                  <a:latin typeface="Barlow Bold"/>
                </a:rPr>
                <a:t>List of Contents</a:t>
              </a:r>
            </a:p>
          </p:txBody>
        </p:sp>
        <p:sp>
          <p:nvSpPr>
            <p:cNvPr id="11" name="TextBox 11"/>
            <p:cNvSpPr txBox="1"/>
            <p:nvPr/>
          </p:nvSpPr>
          <p:spPr>
            <a:xfrm>
              <a:off x="0" y="3900229"/>
              <a:ext cx="8517443" cy="618067"/>
            </a:xfrm>
            <a:prstGeom prst="rect">
              <a:avLst/>
            </a:prstGeom>
          </p:spPr>
          <p:txBody>
            <a:bodyPr lIns="0" tIns="0" rIns="0" bIns="0" rtlCol="0" anchor="t">
              <a:spAutoFit/>
            </a:bodyPr>
            <a:lstStyle/>
            <a:p>
              <a:pPr>
                <a:lnSpc>
                  <a:spcPts val="3696"/>
                </a:lnSpc>
              </a:pPr>
              <a:endParaRPr/>
            </a:p>
          </p:txBody>
        </p:sp>
      </p:grpSp>
      <p:sp>
        <p:nvSpPr>
          <p:cNvPr id="12" name="TextBox 12"/>
          <p:cNvSpPr txBox="1"/>
          <p:nvPr/>
        </p:nvSpPr>
        <p:spPr>
          <a:xfrm>
            <a:off x="8692414" y="4215286"/>
            <a:ext cx="4835176" cy="1222375"/>
          </a:xfrm>
          <a:prstGeom prst="rect">
            <a:avLst/>
          </a:prstGeom>
        </p:spPr>
        <p:txBody>
          <a:bodyPr lIns="0" tIns="0" rIns="0" bIns="0" rtlCol="0" anchor="t">
            <a:spAutoFit/>
          </a:bodyPr>
          <a:lstStyle/>
          <a:p>
            <a:pPr>
              <a:lnSpc>
                <a:spcPts val="4900"/>
              </a:lnSpc>
              <a:spcBef>
                <a:spcPct val="0"/>
              </a:spcBef>
            </a:pPr>
            <a:r>
              <a:rPr lang="en-US" sz="3500">
                <a:solidFill>
                  <a:srgbClr val="6C9286"/>
                </a:solidFill>
                <a:latin typeface="Barlow Medium Bold"/>
              </a:rPr>
              <a:t>3. Comprehensive Solution</a:t>
            </a:r>
          </a:p>
        </p:txBody>
      </p:sp>
      <p:sp>
        <p:nvSpPr>
          <p:cNvPr id="13" name="TextBox 13"/>
          <p:cNvSpPr txBox="1"/>
          <p:nvPr/>
        </p:nvSpPr>
        <p:spPr>
          <a:xfrm>
            <a:off x="8692414" y="8110674"/>
            <a:ext cx="4818620" cy="1222375"/>
          </a:xfrm>
          <a:prstGeom prst="rect">
            <a:avLst/>
          </a:prstGeom>
        </p:spPr>
        <p:txBody>
          <a:bodyPr lIns="0" tIns="0" rIns="0" bIns="0" rtlCol="0" anchor="t">
            <a:spAutoFit/>
          </a:bodyPr>
          <a:lstStyle/>
          <a:p>
            <a:pPr>
              <a:lnSpc>
                <a:spcPts val="4900"/>
              </a:lnSpc>
            </a:pPr>
            <a:r>
              <a:rPr lang="en-US" sz="3500" spc="14">
                <a:solidFill>
                  <a:srgbClr val="41C1BA"/>
                </a:solidFill>
                <a:latin typeface="Barlow Medium Bold"/>
              </a:rPr>
              <a:t>6. Outline of knowledge  and insights</a:t>
            </a:r>
          </a:p>
        </p:txBody>
      </p:sp>
      <p:sp>
        <p:nvSpPr>
          <p:cNvPr id="14" name="TextBox 14"/>
          <p:cNvSpPr txBox="1"/>
          <p:nvPr/>
        </p:nvSpPr>
        <p:spPr>
          <a:xfrm>
            <a:off x="1642456" y="2672787"/>
            <a:ext cx="6388082" cy="1186815"/>
          </a:xfrm>
          <a:prstGeom prst="rect">
            <a:avLst/>
          </a:prstGeom>
        </p:spPr>
        <p:txBody>
          <a:bodyPr lIns="0" tIns="0" rIns="0" bIns="0" rtlCol="0" anchor="t">
            <a:spAutoFit/>
          </a:bodyPr>
          <a:lstStyle/>
          <a:p>
            <a:pPr>
              <a:lnSpc>
                <a:spcPts val="4759"/>
              </a:lnSpc>
            </a:pPr>
            <a:endParaRPr/>
          </a:p>
          <a:p>
            <a:pPr>
              <a:lnSpc>
                <a:spcPts val="4759"/>
              </a:lnSpc>
            </a:pPr>
            <a:r>
              <a:rPr lang="en-US" sz="3399">
                <a:solidFill>
                  <a:srgbClr val="365B6D"/>
                </a:solidFill>
                <a:latin typeface="Open Sans Light"/>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7439529" y="5781675"/>
            <a:ext cx="9540580" cy="1295400"/>
          </a:xfrm>
          <a:prstGeom prst="rect">
            <a:avLst/>
          </a:prstGeom>
        </p:spPr>
        <p:txBody>
          <a:bodyPr lIns="0" tIns="0" rIns="0" bIns="0" rtlCol="0" anchor="t">
            <a:spAutoFit/>
          </a:bodyPr>
          <a:lstStyle/>
          <a:p>
            <a:pPr>
              <a:lnSpc>
                <a:spcPts val="10200"/>
              </a:lnSpc>
            </a:pPr>
            <a:r>
              <a:rPr lang="en-US" sz="8500">
                <a:solidFill>
                  <a:srgbClr val="365B6D"/>
                </a:solidFill>
                <a:latin typeface="Barlow Bold"/>
              </a:rPr>
              <a:t>Settings</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98827" y="-197455"/>
            <a:ext cx="4522539" cy="61722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92065" y="6012742"/>
            <a:ext cx="5122913" cy="307374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962808" y="-330776"/>
            <a:ext cx="2055611" cy="2717755"/>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27292" y="-644511"/>
            <a:ext cx="3993368" cy="285344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274351" y="2007622"/>
            <a:ext cx="3739299" cy="739884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002" t="3013" r="6953" b="2915"/>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12" name="Group 12"/>
          <p:cNvGrpSpPr>
            <a:grpSpLocks noChangeAspect="1"/>
          </p:cNvGrpSpPr>
          <p:nvPr/>
        </p:nvGrpSpPr>
        <p:grpSpPr>
          <a:xfrm>
            <a:off x="1028700" y="2007622"/>
            <a:ext cx="3739299" cy="739884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7077" t="2863" r="7028" b="276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22" name="AutoShape 22"/>
          <p:cNvSpPr/>
          <p:nvPr/>
        </p:nvSpPr>
        <p:spPr>
          <a:xfrm>
            <a:off x="5350134" y="5191125"/>
            <a:ext cx="1106493" cy="0"/>
          </a:xfrm>
          <a:prstGeom prst="line">
            <a:avLst/>
          </a:prstGeom>
          <a:ln w="95250" cap="rnd">
            <a:solidFill>
              <a:srgbClr val="000000"/>
            </a:solidFill>
            <a:prstDash val="solid"/>
            <a:headEnd type="none" w="sm" len="sm"/>
            <a:tailEnd type="triangle" w="lg" len="med"/>
          </a:ln>
        </p:spPr>
      </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17572" y="7640305"/>
            <a:ext cx="2161555" cy="1059162"/>
          </a:xfrm>
          <a:prstGeom prst="rect">
            <a:avLst/>
          </a:prstGeom>
        </p:spPr>
      </p:pic>
      <p:grpSp>
        <p:nvGrpSpPr>
          <p:cNvPr id="24" name="Group 24"/>
          <p:cNvGrpSpPr>
            <a:grpSpLocks noChangeAspect="1"/>
          </p:cNvGrpSpPr>
          <p:nvPr/>
        </p:nvGrpSpPr>
        <p:grpSpPr>
          <a:xfrm>
            <a:off x="13520001" y="2007622"/>
            <a:ext cx="3739299" cy="7398845"/>
            <a:chOff x="0" y="0"/>
            <a:chExt cx="2620010" cy="5184140"/>
          </a:xfrm>
        </p:grpSpPr>
        <p:sp>
          <p:nvSpPr>
            <p:cNvPr id="25" name="Freeform 2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6" name="Freeform 2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7077" t="2984" r="7028" b="2886"/>
              </a:stretch>
            </a:blipFill>
          </p:spPr>
        </p:sp>
        <p:sp>
          <p:nvSpPr>
            <p:cNvPr id="27" name="Freeform 2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28" name="Freeform 2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29" name="Freeform 2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0" name="Freeform 3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1" name="Freeform 3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2" name="Freeform 3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3" name="Freeform 3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34" name="AutoShape 34"/>
          <p:cNvSpPr/>
          <p:nvPr/>
        </p:nvSpPr>
        <p:spPr>
          <a:xfrm>
            <a:off x="11665717" y="5238750"/>
            <a:ext cx="1106493" cy="0"/>
          </a:xfrm>
          <a:prstGeom prst="line">
            <a:avLst/>
          </a:prstGeom>
          <a:ln w="95250" cap="rnd">
            <a:solidFill>
              <a:srgbClr val="000000"/>
            </a:solidFill>
            <a:prstDash val="solid"/>
            <a:headEnd type="none" w="sm" len="sm"/>
            <a:tailEnd type="triangle" w="lg" len="med"/>
          </a:ln>
        </p:spPr>
      </p:sp>
      <p:sp>
        <p:nvSpPr>
          <p:cNvPr id="35" name="TextBox 35"/>
          <p:cNvSpPr txBox="1"/>
          <p:nvPr/>
        </p:nvSpPr>
        <p:spPr>
          <a:xfrm>
            <a:off x="5380554" y="447767"/>
            <a:ext cx="6934200" cy="1031906"/>
          </a:xfrm>
          <a:prstGeom prst="rect">
            <a:avLst/>
          </a:prstGeom>
        </p:spPr>
        <p:txBody>
          <a:bodyPr lIns="0" tIns="0" rIns="0" bIns="0" rtlCol="0" anchor="t">
            <a:spAutoFit/>
          </a:bodyPr>
          <a:lstStyle/>
          <a:p>
            <a:pPr algn="ctr">
              <a:lnSpc>
                <a:spcPts val="8398"/>
              </a:lnSpc>
            </a:pPr>
            <a:r>
              <a:rPr lang="en-US" sz="5998">
                <a:solidFill>
                  <a:srgbClr val="365B6D"/>
                </a:solidFill>
                <a:latin typeface="Barlow Bold"/>
              </a:rPr>
              <a:t>Settings (Word Size)</a:t>
            </a:r>
          </a:p>
        </p:txBody>
      </p:sp>
      <p:pic>
        <p:nvPicPr>
          <p:cNvPr id="36" name="Picture 3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800314" y="3826688"/>
            <a:ext cx="2687372" cy="131681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274351" y="2102872"/>
            <a:ext cx="3739299" cy="7398845"/>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002" t="3013" r="6953" b="2915"/>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12" name="Group 12"/>
          <p:cNvGrpSpPr>
            <a:grpSpLocks noChangeAspect="1"/>
          </p:cNvGrpSpPr>
          <p:nvPr/>
        </p:nvGrpSpPr>
        <p:grpSpPr>
          <a:xfrm>
            <a:off x="1494611" y="2068908"/>
            <a:ext cx="3739299" cy="7398845"/>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7077" t="2863" r="7028" b="276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22" name="AutoShape 22"/>
          <p:cNvSpPr/>
          <p:nvPr/>
        </p:nvSpPr>
        <p:spPr>
          <a:xfrm>
            <a:off x="5655139" y="5802294"/>
            <a:ext cx="1106493" cy="0"/>
          </a:xfrm>
          <a:prstGeom prst="line">
            <a:avLst/>
          </a:prstGeom>
          <a:ln w="95250" cap="rnd">
            <a:solidFill>
              <a:srgbClr val="000000"/>
            </a:solidFill>
            <a:prstDash val="solid"/>
            <a:headEnd type="none" w="sm" len="sm"/>
            <a:tailEnd type="triangle" w="lg" len="med"/>
          </a:ln>
        </p:spPr>
      </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868835" y="5143500"/>
            <a:ext cx="2550331" cy="1249662"/>
          </a:xfrm>
          <a:prstGeom prst="rect">
            <a:avLst/>
          </a:prstGeom>
        </p:spPr>
      </p:pic>
      <p:grpSp>
        <p:nvGrpSpPr>
          <p:cNvPr id="24" name="Group 24"/>
          <p:cNvGrpSpPr>
            <a:grpSpLocks noChangeAspect="1"/>
          </p:cNvGrpSpPr>
          <p:nvPr/>
        </p:nvGrpSpPr>
        <p:grpSpPr>
          <a:xfrm>
            <a:off x="13520001" y="2198122"/>
            <a:ext cx="3739299" cy="7398845"/>
            <a:chOff x="0" y="0"/>
            <a:chExt cx="2620010" cy="5184140"/>
          </a:xfrm>
        </p:grpSpPr>
        <p:sp>
          <p:nvSpPr>
            <p:cNvPr id="25" name="Freeform 2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6" name="Freeform 2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6951" t="3013" r="6902" b="2915"/>
              </a:stretch>
            </a:blipFill>
          </p:spPr>
        </p:sp>
        <p:sp>
          <p:nvSpPr>
            <p:cNvPr id="27" name="Freeform 2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28" name="Freeform 2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29" name="Freeform 2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0" name="Freeform 3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1" name="Freeform 3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2" name="Freeform 3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3" name="Freeform 3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34" name="AutoShape 34"/>
          <p:cNvSpPr/>
          <p:nvPr/>
        </p:nvSpPr>
        <p:spPr>
          <a:xfrm>
            <a:off x="11717561" y="5897544"/>
            <a:ext cx="1106493" cy="0"/>
          </a:xfrm>
          <a:prstGeom prst="line">
            <a:avLst/>
          </a:prstGeom>
          <a:ln w="95250" cap="rnd">
            <a:solidFill>
              <a:srgbClr val="000000"/>
            </a:solidFill>
            <a:prstDash val="solid"/>
            <a:headEnd type="none" w="sm" len="sm"/>
            <a:tailEnd type="triangle" w="lg" len="med"/>
          </a:ln>
        </p:spPr>
      </p:sp>
      <p:sp>
        <p:nvSpPr>
          <p:cNvPr id="35" name="TextBox 35"/>
          <p:cNvSpPr txBox="1"/>
          <p:nvPr/>
        </p:nvSpPr>
        <p:spPr>
          <a:xfrm>
            <a:off x="4818579" y="447767"/>
            <a:ext cx="8058150" cy="1031906"/>
          </a:xfrm>
          <a:prstGeom prst="rect">
            <a:avLst/>
          </a:prstGeom>
        </p:spPr>
        <p:txBody>
          <a:bodyPr lIns="0" tIns="0" rIns="0" bIns="0" rtlCol="0" anchor="t">
            <a:spAutoFit/>
          </a:bodyPr>
          <a:lstStyle/>
          <a:p>
            <a:pPr algn="ctr">
              <a:lnSpc>
                <a:spcPts val="8398"/>
              </a:lnSpc>
            </a:pPr>
            <a:r>
              <a:rPr lang="en-US" sz="5998">
                <a:solidFill>
                  <a:srgbClr val="365B6D"/>
                </a:solidFill>
                <a:latin typeface="Barlow Bold"/>
              </a:rPr>
              <a:t>Settings (Change Color)</a:t>
            </a:r>
          </a:p>
        </p:txBody>
      </p:sp>
      <p:pic>
        <p:nvPicPr>
          <p:cNvPr id="36" name="Picture 3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283483" y="7715416"/>
            <a:ext cx="2161555" cy="105916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843099" y="2450010"/>
            <a:ext cx="3292142" cy="6514069"/>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002" t="3013" r="6953" b="2915"/>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12" name="Group 12"/>
          <p:cNvGrpSpPr>
            <a:grpSpLocks noChangeAspect="1"/>
          </p:cNvGrpSpPr>
          <p:nvPr/>
        </p:nvGrpSpPr>
        <p:grpSpPr>
          <a:xfrm>
            <a:off x="298248" y="2450010"/>
            <a:ext cx="3292142" cy="6514069"/>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7077" t="2863" r="7028" b="2765"/>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22" name="AutoShape 22"/>
          <p:cNvSpPr/>
          <p:nvPr/>
        </p:nvSpPr>
        <p:spPr>
          <a:xfrm>
            <a:off x="3590390" y="5095875"/>
            <a:ext cx="1106493" cy="0"/>
          </a:xfrm>
          <a:prstGeom prst="line">
            <a:avLst/>
          </a:prstGeom>
          <a:ln w="95250" cap="rnd">
            <a:solidFill>
              <a:srgbClr val="000000"/>
            </a:solidFill>
            <a:prstDash val="solid"/>
            <a:headEnd type="none" w="sm" len="sm"/>
            <a:tailEnd type="triangle" w="lg" len="med"/>
          </a:ln>
        </p:spPr>
      </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63541" y="7343086"/>
            <a:ext cx="2161555" cy="1059162"/>
          </a:xfrm>
          <a:prstGeom prst="rect">
            <a:avLst/>
          </a:prstGeom>
        </p:spPr>
      </p:pic>
      <p:grpSp>
        <p:nvGrpSpPr>
          <p:cNvPr id="24" name="Group 24"/>
          <p:cNvGrpSpPr>
            <a:grpSpLocks noChangeAspect="1"/>
          </p:cNvGrpSpPr>
          <p:nvPr/>
        </p:nvGrpSpPr>
        <p:grpSpPr>
          <a:xfrm>
            <a:off x="9574190" y="2450010"/>
            <a:ext cx="3292142" cy="6514069"/>
            <a:chOff x="0" y="0"/>
            <a:chExt cx="2620010" cy="5184140"/>
          </a:xfrm>
        </p:grpSpPr>
        <p:sp>
          <p:nvSpPr>
            <p:cNvPr id="25" name="Freeform 2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6" name="Freeform 2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6555" t="3013" r="6506" b="2915"/>
              </a:stretch>
            </a:blipFill>
          </p:spPr>
        </p:sp>
        <p:sp>
          <p:nvSpPr>
            <p:cNvPr id="27" name="Freeform 2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28" name="Freeform 2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29" name="Freeform 2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0" name="Freeform 3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1" name="Freeform 3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2" name="Freeform 3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3" name="Freeform 3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sp>
        <p:nvSpPr>
          <p:cNvPr id="34" name="AutoShape 34"/>
          <p:cNvSpPr/>
          <p:nvPr/>
        </p:nvSpPr>
        <p:spPr>
          <a:xfrm>
            <a:off x="8294408" y="5095875"/>
            <a:ext cx="1106493" cy="0"/>
          </a:xfrm>
          <a:prstGeom prst="line">
            <a:avLst/>
          </a:prstGeom>
          <a:ln w="95250" cap="rnd">
            <a:solidFill>
              <a:srgbClr val="000000"/>
            </a:solidFill>
            <a:prstDash val="solid"/>
            <a:headEnd type="none" w="sm" len="sm"/>
            <a:tailEnd type="triangle" w="lg" len="med"/>
          </a:ln>
        </p:spPr>
      </p:sp>
      <p:sp>
        <p:nvSpPr>
          <p:cNvPr id="35" name="AutoShape 35"/>
          <p:cNvSpPr/>
          <p:nvPr/>
        </p:nvSpPr>
        <p:spPr>
          <a:xfrm>
            <a:off x="12976217" y="5000625"/>
            <a:ext cx="1106493" cy="0"/>
          </a:xfrm>
          <a:prstGeom prst="line">
            <a:avLst/>
          </a:prstGeom>
          <a:ln w="95250" cap="rnd">
            <a:solidFill>
              <a:srgbClr val="000000"/>
            </a:solidFill>
            <a:prstDash val="solid"/>
            <a:headEnd type="none" w="sm" len="sm"/>
            <a:tailEnd type="triangle" w="lg" len="med"/>
          </a:ln>
        </p:spPr>
      </p:sp>
      <p:grpSp>
        <p:nvGrpSpPr>
          <p:cNvPr id="36" name="Group 36"/>
          <p:cNvGrpSpPr>
            <a:grpSpLocks noChangeAspect="1"/>
          </p:cNvGrpSpPr>
          <p:nvPr/>
        </p:nvGrpSpPr>
        <p:grpSpPr>
          <a:xfrm>
            <a:off x="14302800" y="2450010"/>
            <a:ext cx="3292142" cy="6514069"/>
            <a:chOff x="0" y="0"/>
            <a:chExt cx="2620010" cy="5184140"/>
          </a:xfrm>
        </p:grpSpPr>
        <p:sp>
          <p:nvSpPr>
            <p:cNvPr id="37" name="Freeform 3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8" name="Freeform 3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7077" t="2784" r="7028" b="2687"/>
              </a:stretch>
            </a:blipFill>
          </p:spPr>
        </p:sp>
        <p:sp>
          <p:nvSpPr>
            <p:cNvPr id="39" name="Freeform 3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40" name="Freeform 4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41" name="Freeform 4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2" name="Freeform 4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3" name="Freeform 4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4" name="Freeform 4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5" name="Freeform 4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pic>
        <p:nvPicPr>
          <p:cNvPr id="46" name="Picture 4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08392" y="6283924"/>
            <a:ext cx="2161555" cy="1059162"/>
          </a:xfrm>
          <a:prstGeom prst="rect">
            <a:avLst/>
          </a:prstGeom>
        </p:spPr>
      </p:pic>
      <p:grpSp>
        <p:nvGrpSpPr>
          <p:cNvPr id="47" name="Group 47"/>
          <p:cNvGrpSpPr>
            <a:grpSpLocks noChangeAspect="1"/>
          </p:cNvGrpSpPr>
          <p:nvPr/>
        </p:nvGrpSpPr>
        <p:grpSpPr>
          <a:xfrm>
            <a:off x="11649577" y="6035000"/>
            <a:ext cx="778504" cy="778504"/>
            <a:chOff x="-2540" y="-2540"/>
            <a:chExt cx="6355080" cy="6355080"/>
          </a:xfrm>
        </p:grpSpPr>
        <p:sp>
          <p:nvSpPr>
            <p:cNvPr id="48" name="Freeform 48"/>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41C1BA"/>
            </a:solidFill>
          </p:spPr>
        </p:sp>
      </p:grpSp>
      <p:sp>
        <p:nvSpPr>
          <p:cNvPr id="49" name="TextBox 49"/>
          <p:cNvSpPr txBox="1"/>
          <p:nvPr/>
        </p:nvSpPr>
        <p:spPr>
          <a:xfrm>
            <a:off x="4047054" y="447767"/>
            <a:ext cx="9601200" cy="1031906"/>
          </a:xfrm>
          <a:prstGeom prst="rect">
            <a:avLst/>
          </a:prstGeom>
        </p:spPr>
        <p:txBody>
          <a:bodyPr lIns="0" tIns="0" rIns="0" bIns="0" rtlCol="0" anchor="t">
            <a:spAutoFit/>
          </a:bodyPr>
          <a:lstStyle/>
          <a:p>
            <a:pPr algn="ctr">
              <a:lnSpc>
                <a:spcPts val="8398"/>
              </a:lnSpc>
            </a:pPr>
            <a:r>
              <a:rPr lang="en-US" sz="5998">
                <a:solidFill>
                  <a:srgbClr val="365B6D"/>
                </a:solidFill>
                <a:latin typeface="Barlow Bold"/>
              </a:rPr>
              <a:t>Settings (Change Language)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7439529" y="5781675"/>
            <a:ext cx="9540580" cy="1295400"/>
          </a:xfrm>
          <a:prstGeom prst="rect">
            <a:avLst/>
          </a:prstGeom>
        </p:spPr>
        <p:txBody>
          <a:bodyPr lIns="0" tIns="0" rIns="0" bIns="0" rtlCol="0" anchor="t">
            <a:spAutoFit/>
          </a:bodyPr>
          <a:lstStyle/>
          <a:p>
            <a:pPr>
              <a:lnSpc>
                <a:spcPts val="10200"/>
              </a:lnSpc>
            </a:pPr>
            <a:r>
              <a:rPr lang="en-US" sz="8500">
                <a:solidFill>
                  <a:srgbClr val="365B6D"/>
                </a:solidFill>
                <a:latin typeface="Barlow Bold"/>
              </a:rPr>
              <a:t>Marketing </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98827" y="-197455"/>
            <a:ext cx="4522539" cy="61722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92065" y="6012742"/>
            <a:ext cx="5122913" cy="307374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962808" y="-330776"/>
            <a:ext cx="2055611" cy="2717755"/>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27292" y="-644511"/>
            <a:ext cx="3993368" cy="285344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0033" y="6812229"/>
            <a:ext cx="3483406" cy="3209088"/>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577169" y="7105939"/>
            <a:ext cx="2915377" cy="2915377"/>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15860" y="7357123"/>
            <a:ext cx="2729007" cy="2664193"/>
          </a:xfrm>
          <a:prstGeom prst="rect">
            <a:avLst/>
          </a:prstGeom>
        </p:spPr>
      </p:pic>
      <p:sp>
        <p:nvSpPr>
          <p:cNvPr id="5" name="TextBox 5"/>
          <p:cNvSpPr txBox="1"/>
          <p:nvPr/>
        </p:nvSpPr>
        <p:spPr>
          <a:xfrm>
            <a:off x="5067300" y="-171450"/>
            <a:ext cx="8153400" cy="1390650"/>
          </a:xfrm>
          <a:prstGeom prst="rect">
            <a:avLst/>
          </a:prstGeom>
        </p:spPr>
        <p:txBody>
          <a:bodyPr lIns="0" tIns="0" rIns="0" bIns="0" rtlCol="0" anchor="t">
            <a:spAutoFit/>
          </a:bodyPr>
          <a:lstStyle/>
          <a:p>
            <a:pPr algn="ctr">
              <a:lnSpc>
                <a:spcPts val="11200"/>
              </a:lnSpc>
            </a:pPr>
            <a:r>
              <a:rPr lang="en-US" sz="8000">
                <a:solidFill>
                  <a:srgbClr val="365B6D"/>
                </a:solidFill>
                <a:latin typeface="Barlow Bold"/>
              </a:rPr>
              <a:t>Marketing Efforts </a:t>
            </a:r>
          </a:p>
        </p:txBody>
      </p:sp>
      <p:sp>
        <p:nvSpPr>
          <p:cNvPr id="6" name="TextBox 6"/>
          <p:cNvSpPr txBox="1"/>
          <p:nvPr/>
        </p:nvSpPr>
        <p:spPr>
          <a:xfrm>
            <a:off x="1028700" y="1680152"/>
            <a:ext cx="4957873" cy="4212590"/>
          </a:xfrm>
          <a:prstGeom prst="rect">
            <a:avLst/>
          </a:prstGeom>
        </p:spPr>
        <p:txBody>
          <a:bodyPr lIns="0" tIns="0" rIns="0" bIns="0" rtlCol="0" anchor="t">
            <a:spAutoFit/>
          </a:bodyPr>
          <a:lstStyle/>
          <a:p>
            <a:pPr algn="ctr">
              <a:lnSpc>
                <a:spcPts val="4759"/>
              </a:lnSpc>
            </a:pPr>
            <a:r>
              <a:rPr lang="en-US" sz="3400" u="sng">
                <a:solidFill>
                  <a:srgbClr val="365B6D"/>
                </a:solidFill>
                <a:latin typeface="Barlow Medium Bold"/>
              </a:rPr>
              <a:t>Media Advertisements</a:t>
            </a:r>
          </a:p>
          <a:p>
            <a:pPr algn="ctr">
              <a:lnSpc>
                <a:spcPts val="4759"/>
              </a:lnSpc>
            </a:pPr>
            <a:endParaRPr lang="en-US" sz="3400" u="sng">
              <a:solidFill>
                <a:srgbClr val="365B6D"/>
              </a:solidFill>
              <a:latin typeface="Barlow Medium Bold"/>
            </a:endParaRPr>
          </a:p>
          <a:p>
            <a:pPr algn="ctr">
              <a:lnSpc>
                <a:spcPts val="4759"/>
              </a:lnSpc>
            </a:pPr>
            <a:r>
              <a:rPr lang="en-US" sz="3399">
                <a:solidFill>
                  <a:srgbClr val="365B6D"/>
                </a:solidFill>
                <a:latin typeface="Barlow Medium Bold"/>
              </a:rPr>
              <a:t>- App advertisements on common Mediacorp TV channels &amp; shows. </a:t>
            </a:r>
          </a:p>
          <a:p>
            <a:pPr algn="ctr">
              <a:lnSpc>
                <a:spcPts val="4759"/>
              </a:lnSpc>
            </a:pPr>
            <a:r>
              <a:rPr lang="en-US" sz="3399">
                <a:solidFill>
                  <a:srgbClr val="365B6D"/>
                </a:solidFill>
                <a:latin typeface="Barlow Medium Bold"/>
              </a:rPr>
              <a:t>- Promote our application using their drama shows.</a:t>
            </a:r>
          </a:p>
        </p:txBody>
      </p:sp>
      <p:sp>
        <p:nvSpPr>
          <p:cNvPr id="7" name="TextBox 7"/>
          <p:cNvSpPr txBox="1"/>
          <p:nvPr/>
        </p:nvSpPr>
        <p:spPr>
          <a:xfrm>
            <a:off x="6665063" y="1680152"/>
            <a:ext cx="4957873" cy="3006090"/>
          </a:xfrm>
          <a:prstGeom prst="rect">
            <a:avLst/>
          </a:prstGeom>
        </p:spPr>
        <p:txBody>
          <a:bodyPr lIns="0" tIns="0" rIns="0" bIns="0" rtlCol="0" anchor="t">
            <a:spAutoFit/>
          </a:bodyPr>
          <a:lstStyle/>
          <a:p>
            <a:pPr algn="ctr">
              <a:lnSpc>
                <a:spcPts val="4759"/>
              </a:lnSpc>
            </a:pPr>
            <a:r>
              <a:rPr lang="en-US" sz="3399" u="sng">
                <a:solidFill>
                  <a:srgbClr val="365B6D"/>
                </a:solidFill>
                <a:latin typeface="Barlow Medium Bold"/>
              </a:rPr>
              <a:t>Pop-up Store </a:t>
            </a:r>
          </a:p>
          <a:p>
            <a:pPr algn="ctr">
              <a:lnSpc>
                <a:spcPts val="4759"/>
              </a:lnSpc>
            </a:pPr>
            <a:endParaRPr lang="en-US" sz="3399" u="sng">
              <a:solidFill>
                <a:srgbClr val="365B6D"/>
              </a:solidFill>
              <a:latin typeface="Barlow Medium Bold"/>
            </a:endParaRPr>
          </a:p>
          <a:p>
            <a:pPr algn="ctr">
              <a:lnSpc>
                <a:spcPts val="4759"/>
              </a:lnSpc>
            </a:pPr>
            <a:r>
              <a:rPr lang="en-US" sz="3399">
                <a:solidFill>
                  <a:srgbClr val="365B6D"/>
                </a:solidFill>
                <a:latin typeface="Barlow Medium Bold"/>
              </a:rPr>
              <a:t>- Provide incentives or rewards for proofs of application installation. </a:t>
            </a:r>
          </a:p>
        </p:txBody>
      </p:sp>
      <p:sp>
        <p:nvSpPr>
          <p:cNvPr id="8" name="TextBox 8"/>
          <p:cNvSpPr txBox="1"/>
          <p:nvPr/>
        </p:nvSpPr>
        <p:spPr>
          <a:xfrm>
            <a:off x="12301427" y="1680152"/>
            <a:ext cx="4957873" cy="4815840"/>
          </a:xfrm>
          <a:prstGeom prst="rect">
            <a:avLst/>
          </a:prstGeom>
        </p:spPr>
        <p:txBody>
          <a:bodyPr lIns="0" tIns="0" rIns="0" bIns="0" rtlCol="0" anchor="t">
            <a:spAutoFit/>
          </a:bodyPr>
          <a:lstStyle/>
          <a:p>
            <a:pPr algn="ctr">
              <a:lnSpc>
                <a:spcPts val="4759"/>
              </a:lnSpc>
            </a:pPr>
            <a:r>
              <a:rPr lang="en-US" sz="3399" u="sng">
                <a:solidFill>
                  <a:srgbClr val="365B6D"/>
                </a:solidFill>
                <a:latin typeface="Barlow Medium Bold"/>
              </a:rPr>
              <a:t>Singtel/IMDA</a:t>
            </a:r>
          </a:p>
          <a:p>
            <a:pPr algn="ctr">
              <a:lnSpc>
                <a:spcPts val="4759"/>
              </a:lnSpc>
            </a:pPr>
            <a:endParaRPr lang="en-US" sz="3399" u="sng">
              <a:solidFill>
                <a:srgbClr val="365B6D"/>
              </a:solidFill>
              <a:latin typeface="Barlow Medium Bold"/>
            </a:endParaRPr>
          </a:p>
          <a:p>
            <a:pPr algn="ctr">
              <a:lnSpc>
                <a:spcPts val="4759"/>
              </a:lnSpc>
            </a:pPr>
            <a:r>
              <a:rPr lang="en-US" sz="3399">
                <a:solidFill>
                  <a:srgbClr val="365B6D"/>
                </a:solidFill>
                <a:latin typeface="Barlow Medium Bold"/>
              </a:rPr>
              <a:t>- Feature our application in Singtel plans and packages. </a:t>
            </a:r>
          </a:p>
          <a:p>
            <a:pPr algn="ctr">
              <a:lnSpc>
                <a:spcPts val="4759"/>
              </a:lnSpc>
            </a:pPr>
            <a:r>
              <a:rPr lang="en-US" sz="3399">
                <a:solidFill>
                  <a:srgbClr val="365B6D"/>
                </a:solidFill>
                <a:latin typeface="Barlow Medium Bold"/>
              </a:rPr>
              <a:t>- Feature our appplication in IMDA for Mobile Access Plans.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8421" b="13690"/>
          <a:stretch>
            <a:fillRect/>
          </a:stretch>
        </p:blipFill>
        <p:spPr>
          <a:xfrm>
            <a:off x="1327212" y="2829879"/>
            <a:ext cx="3175454" cy="1679793"/>
          </a:xfrm>
          <a:prstGeom prst="rect">
            <a:avLst/>
          </a:prstGeom>
        </p:spPr>
      </p:pic>
      <p:pic>
        <p:nvPicPr>
          <p:cNvPr id="3" name="Picture 3"/>
          <p:cNvPicPr>
            <a:picLocks noChangeAspect="1"/>
          </p:cNvPicPr>
          <p:nvPr/>
        </p:nvPicPr>
        <p:blipFill>
          <a:blip r:embed="rId4"/>
          <a:srcRect l="8179"/>
          <a:stretch>
            <a:fillRect/>
          </a:stretch>
        </p:blipFill>
        <p:spPr>
          <a:xfrm>
            <a:off x="7126123" y="2829879"/>
            <a:ext cx="3297952" cy="1795869"/>
          </a:xfrm>
          <a:prstGeom prst="rect">
            <a:avLst/>
          </a:prstGeom>
        </p:spPr>
      </p:pic>
      <p:pic>
        <p:nvPicPr>
          <p:cNvPr id="4" name="Picture 4"/>
          <p:cNvPicPr>
            <a:picLocks noChangeAspect="1"/>
          </p:cNvPicPr>
          <p:nvPr/>
        </p:nvPicPr>
        <p:blipFill>
          <a:blip r:embed="rId5"/>
          <a:srcRect l="9377" t="8435" b="19697"/>
          <a:stretch>
            <a:fillRect/>
          </a:stretch>
        </p:blipFill>
        <p:spPr>
          <a:xfrm>
            <a:off x="12714093" y="2934452"/>
            <a:ext cx="4001604" cy="1586723"/>
          </a:xfrm>
          <a:prstGeom prst="rect">
            <a:avLst/>
          </a:prstGeom>
        </p:spPr>
      </p:pic>
      <p:sp>
        <p:nvSpPr>
          <p:cNvPr id="5" name="TextBox 5"/>
          <p:cNvSpPr txBox="1"/>
          <p:nvPr/>
        </p:nvSpPr>
        <p:spPr>
          <a:xfrm>
            <a:off x="2095936" y="352425"/>
            <a:ext cx="14897488" cy="1209675"/>
          </a:xfrm>
          <a:prstGeom prst="rect">
            <a:avLst/>
          </a:prstGeom>
        </p:spPr>
        <p:txBody>
          <a:bodyPr lIns="0" tIns="0" rIns="0" bIns="0" rtlCol="0" anchor="t">
            <a:spAutoFit/>
          </a:bodyPr>
          <a:lstStyle/>
          <a:p>
            <a:pPr algn="ctr">
              <a:lnSpc>
                <a:spcPts val="9799"/>
              </a:lnSpc>
            </a:pPr>
            <a:r>
              <a:rPr lang="en-US" sz="6999">
                <a:solidFill>
                  <a:srgbClr val="365B6D"/>
                </a:solidFill>
                <a:latin typeface="Barlow Bold"/>
              </a:rPr>
              <a:t>Knowledge and Insights Incorporated</a:t>
            </a:r>
          </a:p>
        </p:txBody>
      </p:sp>
      <p:sp>
        <p:nvSpPr>
          <p:cNvPr id="6" name="TextBox 6"/>
          <p:cNvSpPr txBox="1"/>
          <p:nvPr/>
        </p:nvSpPr>
        <p:spPr>
          <a:xfrm>
            <a:off x="1327212" y="4681759"/>
            <a:ext cx="965200" cy="883920"/>
          </a:xfrm>
          <a:prstGeom prst="rect">
            <a:avLst/>
          </a:prstGeom>
        </p:spPr>
        <p:txBody>
          <a:bodyPr lIns="0" tIns="0" rIns="0" bIns="0" rtlCol="0" anchor="t">
            <a:spAutoFit/>
          </a:bodyPr>
          <a:lstStyle/>
          <a:p>
            <a:pPr algn="ctr">
              <a:lnSpc>
                <a:spcPts val="7280"/>
              </a:lnSpc>
            </a:pPr>
            <a:r>
              <a:rPr lang="en-US" sz="5200">
                <a:solidFill>
                  <a:srgbClr val="365B6D"/>
                </a:solidFill>
                <a:latin typeface="Barlow Bold Bold"/>
              </a:rPr>
              <a:t>ICT</a:t>
            </a:r>
          </a:p>
        </p:txBody>
      </p:sp>
      <p:sp>
        <p:nvSpPr>
          <p:cNvPr id="7" name="TextBox 7"/>
          <p:cNvSpPr txBox="1"/>
          <p:nvPr/>
        </p:nvSpPr>
        <p:spPr>
          <a:xfrm>
            <a:off x="7378750" y="4681759"/>
            <a:ext cx="2832049" cy="835485"/>
          </a:xfrm>
          <a:prstGeom prst="rect">
            <a:avLst/>
          </a:prstGeom>
        </p:spPr>
        <p:txBody>
          <a:bodyPr wrap="square" lIns="0" tIns="0" rIns="0" bIns="0" rtlCol="0" anchor="t">
            <a:spAutoFit/>
          </a:bodyPr>
          <a:lstStyle/>
          <a:p>
            <a:pPr algn="ctr">
              <a:lnSpc>
                <a:spcPts val="7280"/>
              </a:lnSpc>
            </a:pPr>
            <a:r>
              <a:rPr lang="en-US" sz="5200" dirty="0">
                <a:solidFill>
                  <a:srgbClr val="365B6D"/>
                </a:solidFill>
                <a:latin typeface="Barlow Bold Bold"/>
              </a:rPr>
              <a:t>Business</a:t>
            </a:r>
          </a:p>
        </p:txBody>
      </p:sp>
      <p:sp>
        <p:nvSpPr>
          <p:cNvPr id="8" name="TextBox 8"/>
          <p:cNvSpPr txBox="1"/>
          <p:nvPr/>
        </p:nvSpPr>
        <p:spPr>
          <a:xfrm>
            <a:off x="12714092" y="4681759"/>
            <a:ext cx="1459107" cy="835485"/>
          </a:xfrm>
          <a:prstGeom prst="rect">
            <a:avLst/>
          </a:prstGeom>
        </p:spPr>
        <p:txBody>
          <a:bodyPr wrap="square" lIns="0" tIns="0" rIns="0" bIns="0" rtlCol="0" anchor="t">
            <a:spAutoFit/>
          </a:bodyPr>
          <a:lstStyle/>
          <a:p>
            <a:pPr algn="ctr">
              <a:lnSpc>
                <a:spcPts val="7280"/>
              </a:lnSpc>
            </a:pPr>
            <a:r>
              <a:rPr lang="en-US" sz="5200" dirty="0">
                <a:solidFill>
                  <a:srgbClr val="365B6D"/>
                </a:solidFill>
                <a:latin typeface="Barlow Bold Bold"/>
              </a:rPr>
              <a:t>HMS</a:t>
            </a:r>
          </a:p>
        </p:txBody>
      </p:sp>
      <p:sp>
        <p:nvSpPr>
          <p:cNvPr id="9" name="TextBox 9"/>
          <p:cNvSpPr txBox="1"/>
          <p:nvPr/>
        </p:nvSpPr>
        <p:spPr>
          <a:xfrm>
            <a:off x="856323" y="5705545"/>
            <a:ext cx="4678442" cy="2390140"/>
          </a:xfrm>
          <a:prstGeom prst="rect">
            <a:avLst/>
          </a:prstGeom>
        </p:spPr>
        <p:txBody>
          <a:bodyPr lIns="0" tIns="0" rIns="0" bIns="0" rtlCol="0" anchor="t">
            <a:spAutoFit/>
          </a:bodyPr>
          <a:lstStyle/>
          <a:p>
            <a:pPr marL="734059" lvl="1" indent="-367030">
              <a:lnSpc>
                <a:spcPts val="4759"/>
              </a:lnSpc>
              <a:buFont typeface="Arial"/>
              <a:buChar char="•"/>
            </a:pPr>
            <a:r>
              <a:rPr lang="en-US" sz="3400">
                <a:solidFill>
                  <a:srgbClr val="365B6D"/>
                </a:solidFill>
                <a:latin typeface="Barlow Medium"/>
              </a:rPr>
              <a:t>Develop the application</a:t>
            </a:r>
          </a:p>
          <a:p>
            <a:pPr marL="734059" lvl="1" indent="-367030">
              <a:lnSpc>
                <a:spcPts val="4759"/>
              </a:lnSpc>
              <a:buFont typeface="Arial"/>
              <a:buChar char="•"/>
            </a:pPr>
            <a:r>
              <a:rPr lang="en-US" sz="3399">
                <a:solidFill>
                  <a:srgbClr val="365B6D"/>
                </a:solidFill>
                <a:latin typeface="Barlow Medium"/>
              </a:rPr>
              <a:t>Design the Interface</a:t>
            </a:r>
          </a:p>
          <a:p>
            <a:pPr marL="734060" lvl="1" indent="-367030">
              <a:lnSpc>
                <a:spcPts val="4759"/>
              </a:lnSpc>
              <a:buFont typeface="Arial"/>
              <a:buChar char="•"/>
            </a:pPr>
            <a:r>
              <a:rPr lang="en-US" sz="3399">
                <a:solidFill>
                  <a:srgbClr val="365B6D"/>
                </a:solidFill>
                <a:latin typeface="Barlow Medium"/>
              </a:rPr>
              <a:t>Film Tutorials</a:t>
            </a:r>
          </a:p>
        </p:txBody>
      </p:sp>
      <p:sp>
        <p:nvSpPr>
          <p:cNvPr id="10" name="TextBox 10"/>
          <p:cNvSpPr txBox="1"/>
          <p:nvPr/>
        </p:nvSpPr>
        <p:spPr>
          <a:xfrm>
            <a:off x="6861347" y="5906523"/>
            <a:ext cx="5366666" cy="2390140"/>
          </a:xfrm>
          <a:prstGeom prst="rect">
            <a:avLst/>
          </a:prstGeom>
        </p:spPr>
        <p:txBody>
          <a:bodyPr lIns="0" tIns="0" rIns="0" bIns="0" rtlCol="0" anchor="t">
            <a:spAutoFit/>
          </a:bodyPr>
          <a:lstStyle/>
          <a:p>
            <a:pPr marL="734059" lvl="1" indent="-367030">
              <a:lnSpc>
                <a:spcPts val="4759"/>
              </a:lnSpc>
              <a:buFont typeface="Arial"/>
              <a:buChar char="•"/>
            </a:pPr>
            <a:r>
              <a:rPr lang="en-US" sz="3400">
                <a:solidFill>
                  <a:srgbClr val="365B6D"/>
                </a:solidFill>
                <a:latin typeface="Barlow Medium"/>
              </a:rPr>
              <a:t>Promoting the Application</a:t>
            </a:r>
          </a:p>
          <a:p>
            <a:pPr marL="734060" lvl="1" indent="-367030">
              <a:lnSpc>
                <a:spcPts val="4759"/>
              </a:lnSpc>
              <a:buFont typeface="Arial"/>
              <a:buChar char="•"/>
            </a:pPr>
            <a:r>
              <a:rPr lang="en-US" sz="3399">
                <a:solidFill>
                  <a:srgbClr val="365B6D"/>
                </a:solidFill>
                <a:latin typeface="Barlow Medium"/>
              </a:rPr>
              <a:t>Source for Sponsorships</a:t>
            </a:r>
          </a:p>
        </p:txBody>
      </p:sp>
      <p:sp>
        <p:nvSpPr>
          <p:cNvPr id="11" name="TextBox 11"/>
          <p:cNvSpPr txBox="1"/>
          <p:nvPr/>
        </p:nvSpPr>
        <p:spPr>
          <a:xfrm>
            <a:off x="12228012" y="5705545"/>
            <a:ext cx="5203665" cy="29902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365B6D"/>
                </a:solidFill>
                <a:latin typeface="Barlow Medium"/>
              </a:rPr>
              <a:t>Constructing the lesson plan</a:t>
            </a:r>
          </a:p>
          <a:p>
            <a:pPr marL="734060" lvl="1" indent="-367030">
              <a:lnSpc>
                <a:spcPts val="4759"/>
              </a:lnSpc>
              <a:buFont typeface="Arial"/>
              <a:buChar char="•"/>
            </a:pPr>
            <a:r>
              <a:rPr lang="en-US" sz="3400">
                <a:solidFill>
                  <a:srgbClr val="365B6D"/>
                </a:solidFill>
                <a:latin typeface="Barlow Medium"/>
              </a:rPr>
              <a:t>Designing the aesthetics of the application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7435602" y="180975"/>
            <a:ext cx="3416796" cy="1533525"/>
          </a:xfrm>
          <a:prstGeom prst="rect">
            <a:avLst/>
          </a:prstGeom>
        </p:spPr>
        <p:txBody>
          <a:bodyPr lIns="0" tIns="0" rIns="0" bIns="0" rtlCol="0" anchor="t">
            <a:spAutoFit/>
          </a:bodyPr>
          <a:lstStyle/>
          <a:p>
            <a:pPr algn="ctr">
              <a:lnSpc>
                <a:spcPts val="12599"/>
              </a:lnSpc>
            </a:pPr>
            <a:r>
              <a:rPr lang="en-US" sz="9000">
                <a:solidFill>
                  <a:srgbClr val="000000"/>
                </a:solidFill>
                <a:latin typeface="Open Sans Extra Bold"/>
              </a:rPr>
              <a:t>Demo</a:t>
            </a:r>
          </a:p>
        </p:txBody>
      </p:sp>
      <p:sp>
        <p:nvSpPr>
          <p:cNvPr id="3" name="TextBox 3"/>
          <p:cNvSpPr txBox="1"/>
          <p:nvPr/>
        </p:nvSpPr>
        <p:spPr>
          <a:xfrm>
            <a:off x="7158186" y="2022194"/>
            <a:ext cx="3971627" cy="887095"/>
          </a:xfrm>
          <a:prstGeom prst="rect">
            <a:avLst/>
          </a:prstGeom>
        </p:spPr>
        <p:txBody>
          <a:bodyPr lIns="0" tIns="0" rIns="0" bIns="0" rtlCol="0" anchor="t">
            <a:spAutoFit/>
          </a:bodyPr>
          <a:lstStyle/>
          <a:p>
            <a:pPr algn="ctr">
              <a:lnSpc>
                <a:spcPts val="7280"/>
              </a:lnSpc>
            </a:pPr>
            <a:r>
              <a:rPr lang="en-US" sz="5200">
                <a:solidFill>
                  <a:srgbClr val="000000"/>
                </a:solidFill>
                <a:latin typeface="Open Sans"/>
              </a:rPr>
              <a:t>Walkthrough</a:t>
            </a:r>
          </a:p>
        </p:txBody>
      </p:sp>
      <p:pic>
        <p:nvPicPr>
          <p:cNvPr id="4" name="Picture 4"/>
          <p:cNvPicPr>
            <a:picLocks noChangeAspect="1"/>
          </p:cNvPicPr>
          <p:nvPr>
            <a:videoFile r:link="rId1"/>
          </p:nvPr>
        </p:nvPicPr>
        <p:blipFill>
          <a:blip r:embed="rId3"/>
          <a:stretch>
            <a:fillRect/>
          </a:stretch>
        </p:blipFill>
        <p:spPr>
          <a:xfrm>
            <a:off x="3733951" y="3320158"/>
            <a:ext cx="10820098" cy="608630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7435602" y="180975"/>
            <a:ext cx="3416796" cy="1533525"/>
          </a:xfrm>
          <a:prstGeom prst="rect">
            <a:avLst/>
          </a:prstGeom>
        </p:spPr>
        <p:txBody>
          <a:bodyPr lIns="0" tIns="0" rIns="0" bIns="0" rtlCol="0" anchor="t">
            <a:spAutoFit/>
          </a:bodyPr>
          <a:lstStyle/>
          <a:p>
            <a:pPr algn="ctr">
              <a:lnSpc>
                <a:spcPts val="12599"/>
              </a:lnSpc>
            </a:pPr>
            <a:r>
              <a:rPr lang="en-US" sz="9000">
                <a:solidFill>
                  <a:srgbClr val="000000"/>
                </a:solidFill>
                <a:latin typeface="Open Sans Extra Bold"/>
              </a:rPr>
              <a:t>Demo</a:t>
            </a:r>
          </a:p>
        </p:txBody>
      </p:sp>
      <p:sp>
        <p:nvSpPr>
          <p:cNvPr id="3" name="TextBox 3"/>
          <p:cNvSpPr txBox="1"/>
          <p:nvPr/>
        </p:nvSpPr>
        <p:spPr>
          <a:xfrm>
            <a:off x="7957170" y="1923987"/>
            <a:ext cx="2373660" cy="887095"/>
          </a:xfrm>
          <a:prstGeom prst="rect">
            <a:avLst/>
          </a:prstGeom>
        </p:spPr>
        <p:txBody>
          <a:bodyPr lIns="0" tIns="0" rIns="0" bIns="0" rtlCol="0" anchor="t">
            <a:spAutoFit/>
          </a:bodyPr>
          <a:lstStyle/>
          <a:p>
            <a:pPr algn="ctr">
              <a:lnSpc>
                <a:spcPts val="7280"/>
              </a:lnSpc>
            </a:pPr>
            <a:r>
              <a:rPr lang="en-US" sz="5200">
                <a:solidFill>
                  <a:srgbClr val="000000"/>
                </a:solidFill>
                <a:latin typeface="Open Sans"/>
              </a:rPr>
              <a:t>Tutorial</a:t>
            </a:r>
          </a:p>
        </p:txBody>
      </p:sp>
      <p:pic>
        <p:nvPicPr>
          <p:cNvPr id="4" name="Picture 4"/>
          <p:cNvPicPr>
            <a:picLocks noChangeAspect="1"/>
          </p:cNvPicPr>
          <p:nvPr>
            <a:videoFile r:link="rId1"/>
          </p:nvPr>
        </p:nvPicPr>
        <p:blipFill>
          <a:blip r:embed="rId3"/>
          <a:stretch>
            <a:fillRect/>
          </a:stretch>
        </p:blipFill>
        <p:spPr>
          <a:xfrm>
            <a:off x="4240871" y="3430678"/>
            <a:ext cx="9806258" cy="55160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p:nvPr/>
        </p:nvGrpSpPr>
        <p:grpSpPr>
          <a:xfrm>
            <a:off x="3399335" y="1028700"/>
            <a:ext cx="11489330" cy="4453124"/>
            <a:chOff x="0" y="0"/>
            <a:chExt cx="15319106" cy="5937498"/>
          </a:xfrm>
        </p:grpSpPr>
        <p:sp>
          <p:nvSpPr>
            <p:cNvPr id="3" name="TextBox 3"/>
            <p:cNvSpPr txBox="1"/>
            <p:nvPr/>
          </p:nvSpPr>
          <p:spPr>
            <a:xfrm>
              <a:off x="0" y="2701615"/>
              <a:ext cx="15319106" cy="3235883"/>
            </a:xfrm>
            <a:prstGeom prst="rect">
              <a:avLst/>
            </a:prstGeom>
          </p:spPr>
          <p:txBody>
            <a:bodyPr lIns="0" tIns="0" rIns="0" bIns="0" rtlCol="0" anchor="t">
              <a:spAutoFit/>
            </a:bodyPr>
            <a:lstStyle/>
            <a:p>
              <a:pPr algn="ctr">
                <a:lnSpc>
                  <a:spcPts val="6394"/>
                </a:lnSpc>
              </a:pPr>
              <a:r>
                <a:rPr lang="en-US" sz="5329">
                  <a:solidFill>
                    <a:srgbClr val="1D4355"/>
                  </a:solidFill>
                  <a:latin typeface="Barlow Bold"/>
                </a:rPr>
                <a:t>DQ: How can we take better care of the vulnerable groups in our society? (Elderly)</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424200" y="0"/>
              <a:ext cx="2470706" cy="2025979"/>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758943" y="5946208"/>
            <a:ext cx="2770113" cy="33120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p:nvPr/>
        </p:nvGrpSpPr>
        <p:grpSpPr>
          <a:xfrm>
            <a:off x="2244827" y="1080397"/>
            <a:ext cx="13798347" cy="4852770"/>
            <a:chOff x="0" y="0"/>
            <a:chExt cx="18397796" cy="6470360"/>
          </a:xfrm>
        </p:grpSpPr>
        <p:sp>
          <p:nvSpPr>
            <p:cNvPr id="3" name="TextBox 3"/>
            <p:cNvSpPr txBox="1"/>
            <p:nvPr/>
          </p:nvSpPr>
          <p:spPr>
            <a:xfrm>
              <a:off x="0" y="3244560"/>
              <a:ext cx="18397796" cy="3225800"/>
            </a:xfrm>
            <a:prstGeom prst="rect">
              <a:avLst/>
            </a:prstGeom>
          </p:spPr>
          <p:txBody>
            <a:bodyPr lIns="0" tIns="0" rIns="0" bIns="0" rtlCol="0" anchor="t">
              <a:spAutoFit/>
            </a:bodyPr>
            <a:lstStyle/>
            <a:p>
              <a:pPr algn="ctr">
                <a:lnSpc>
                  <a:spcPts val="6395"/>
                </a:lnSpc>
              </a:pPr>
              <a:r>
                <a:rPr lang="en-US" sz="5330">
                  <a:solidFill>
                    <a:srgbClr val="1D4355"/>
                  </a:solidFill>
                  <a:latin typeface="Barlow Bold"/>
                </a:rPr>
                <a:t>FDQ: How can we help the elderly embrace technology to take part in online activities to improve their social and mental well being?</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715275" y="0"/>
              <a:ext cx="2967246" cy="2433141"/>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109665" y="6458071"/>
            <a:ext cx="2068669" cy="28002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237626"/>
            <a:ext cx="4877993" cy="5020674"/>
            <a:chOff x="0" y="0"/>
            <a:chExt cx="2188406" cy="2252417"/>
          </a:xfrm>
        </p:grpSpPr>
        <p:sp>
          <p:nvSpPr>
            <p:cNvPr id="3" name="Freeform 3"/>
            <p:cNvSpPr/>
            <p:nvPr/>
          </p:nvSpPr>
          <p:spPr>
            <a:xfrm>
              <a:off x="0" y="0"/>
              <a:ext cx="2188406" cy="2252417"/>
            </a:xfrm>
            <a:custGeom>
              <a:avLst/>
              <a:gdLst/>
              <a:ahLst/>
              <a:cxnLst/>
              <a:rect l="l" t="t" r="r" b="b"/>
              <a:pathLst>
                <a:path w="2188406" h="225241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6" y="55880"/>
                    <a:pt x="2188406" y="124460"/>
                  </a:cubicBezTo>
                  <a:lnTo>
                    <a:pt x="2188406" y="2127957"/>
                  </a:lnTo>
                  <a:cubicBezTo>
                    <a:pt x="2188406" y="2196537"/>
                    <a:pt x="2132526" y="2252417"/>
                    <a:pt x="2063946" y="2252417"/>
                  </a:cubicBezTo>
                  <a:close/>
                </a:path>
              </a:pathLst>
            </a:custGeom>
            <a:solidFill>
              <a:srgbClr val="62DDD6">
                <a:alpha val="63922"/>
              </a:srgbClr>
            </a:solidFill>
          </p:spPr>
        </p:sp>
      </p:grpSp>
      <p:grpSp>
        <p:nvGrpSpPr>
          <p:cNvPr id="4" name="Group 4"/>
          <p:cNvGrpSpPr/>
          <p:nvPr/>
        </p:nvGrpSpPr>
        <p:grpSpPr>
          <a:xfrm>
            <a:off x="6705003" y="4237626"/>
            <a:ext cx="4877993" cy="5020674"/>
            <a:chOff x="0" y="0"/>
            <a:chExt cx="2188406" cy="2252417"/>
          </a:xfrm>
        </p:grpSpPr>
        <p:sp>
          <p:nvSpPr>
            <p:cNvPr id="5" name="Freeform 5"/>
            <p:cNvSpPr/>
            <p:nvPr/>
          </p:nvSpPr>
          <p:spPr>
            <a:xfrm>
              <a:off x="0" y="0"/>
              <a:ext cx="2188406" cy="2252417"/>
            </a:xfrm>
            <a:custGeom>
              <a:avLst/>
              <a:gdLst/>
              <a:ahLst/>
              <a:cxnLst/>
              <a:rect l="l" t="t" r="r" b="b"/>
              <a:pathLst>
                <a:path w="2188406" h="225241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6" y="55880"/>
                    <a:pt x="2188406" y="124460"/>
                  </a:cubicBezTo>
                  <a:lnTo>
                    <a:pt x="2188406" y="2127957"/>
                  </a:lnTo>
                  <a:cubicBezTo>
                    <a:pt x="2188406" y="2196537"/>
                    <a:pt x="2132526" y="2252417"/>
                    <a:pt x="2063946" y="2252417"/>
                  </a:cubicBezTo>
                  <a:close/>
                </a:path>
              </a:pathLst>
            </a:custGeom>
            <a:solidFill>
              <a:srgbClr val="4FB8EE">
                <a:alpha val="63922"/>
              </a:srgbClr>
            </a:solidFill>
          </p:spPr>
        </p:sp>
      </p:grpSp>
      <p:grpSp>
        <p:nvGrpSpPr>
          <p:cNvPr id="6" name="Group 6"/>
          <p:cNvGrpSpPr/>
          <p:nvPr/>
        </p:nvGrpSpPr>
        <p:grpSpPr>
          <a:xfrm>
            <a:off x="12381307" y="4237626"/>
            <a:ext cx="4877993" cy="5020674"/>
            <a:chOff x="0" y="0"/>
            <a:chExt cx="2188406" cy="2252417"/>
          </a:xfrm>
        </p:grpSpPr>
        <p:sp>
          <p:nvSpPr>
            <p:cNvPr id="7" name="Freeform 7"/>
            <p:cNvSpPr/>
            <p:nvPr/>
          </p:nvSpPr>
          <p:spPr>
            <a:xfrm>
              <a:off x="0" y="0"/>
              <a:ext cx="2188406" cy="2252417"/>
            </a:xfrm>
            <a:custGeom>
              <a:avLst/>
              <a:gdLst/>
              <a:ahLst/>
              <a:cxnLst/>
              <a:rect l="l" t="t" r="r" b="b"/>
              <a:pathLst>
                <a:path w="2188406" h="2252417">
                  <a:moveTo>
                    <a:pt x="2063946" y="2252417"/>
                  </a:moveTo>
                  <a:lnTo>
                    <a:pt x="124460" y="2252417"/>
                  </a:lnTo>
                  <a:cubicBezTo>
                    <a:pt x="55880" y="2252417"/>
                    <a:pt x="0" y="2196537"/>
                    <a:pt x="0" y="2127957"/>
                  </a:cubicBezTo>
                  <a:lnTo>
                    <a:pt x="0" y="124460"/>
                  </a:lnTo>
                  <a:cubicBezTo>
                    <a:pt x="0" y="55880"/>
                    <a:pt x="55880" y="0"/>
                    <a:pt x="124460" y="0"/>
                  </a:cubicBezTo>
                  <a:lnTo>
                    <a:pt x="2063946" y="0"/>
                  </a:lnTo>
                  <a:cubicBezTo>
                    <a:pt x="2132526" y="0"/>
                    <a:pt x="2188406" y="55880"/>
                    <a:pt x="2188406" y="124460"/>
                  </a:cubicBezTo>
                  <a:lnTo>
                    <a:pt x="2188406" y="2127957"/>
                  </a:lnTo>
                  <a:cubicBezTo>
                    <a:pt x="2188406" y="2196537"/>
                    <a:pt x="2132526" y="2252417"/>
                    <a:pt x="2063946" y="2252417"/>
                  </a:cubicBezTo>
                  <a:close/>
                </a:path>
              </a:pathLst>
            </a:custGeom>
            <a:solidFill>
              <a:srgbClr val="289DD2">
                <a:alpha val="63922"/>
              </a:srgbClr>
            </a:solidFill>
          </p:spPr>
        </p:sp>
      </p:grpSp>
      <p:pic>
        <p:nvPicPr>
          <p:cNvPr id="8" name="Picture 8"/>
          <p:cNvPicPr>
            <a:picLocks noChangeAspect="1"/>
          </p:cNvPicPr>
          <p:nvPr/>
        </p:nvPicPr>
        <p:blipFill>
          <a:blip r:embed="rId3"/>
          <a:srcRect/>
          <a:stretch>
            <a:fillRect/>
          </a:stretch>
        </p:blipFill>
        <p:spPr>
          <a:xfrm>
            <a:off x="2893320" y="4612485"/>
            <a:ext cx="1148753" cy="1148753"/>
          </a:xfrm>
          <a:prstGeom prst="rect">
            <a:avLst/>
          </a:prstGeom>
        </p:spPr>
      </p:pic>
      <p:pic>
        <p:nvPicPr>
          <p:cNvPr id="9" name="Picture 9"/>
          <p:cNvPicPr>
            <a:picLocks noChangeAspect="1"/>
          </p:cNvPicPr>
          <p:nvPr/>
        </p:nvPicPr>
        <p:blipFill>
          <a:blip r:embed="rId4"/>
          <a:srcRect/>
          <a:stretch>
            <a:fillRect/>
          </a:stretch>
        </p:blipFill>
        <p:spPr>
          <a:xfrm>
            <a:off x="8495319" y="4538181"/>
            <a:ext cx="1297363" cy="1297363"/>
          </a:xfrm>
          <a:prstGeom prst="rect">
            <a:avLst/>
          </a:prstGeom>
        </p:spPr>
      </p:pic>
      <p:pic>
        <p:nvPicPr>
          <p:cNvPr id="10" name="Picture 10"/>
          <p:cNvPicPr>
            <a:picLocks noChangeAspect="1"/>
          </p:cNvPicPr>
          <p:nvPr/>
        </p:nvPicPr>
        <p:blipFill>
          <a:blip r:embed="rId5"/>
          <a:srcRect/>
          <a:stretch>
            <a:fillRect/>
          </a:stretch>
        </p:blipFill>
        <p:spPr>
          <a:xfrm>
            <a:off x="14244903" y="4684744"/>
            <a:ext cx="1150800" cy="1150800"/>
          </a:xfrm>
          <a:prstGeom prst="rect">
            <a:avLst/>
          </a:prstGeom>
        </p:spPr>
      </p:pic>
      <p:sp>
        <p:nvSpPr>
          <p:cNvPr id="11" name="TextBox 11"/>
          <p:cNvSpPr txBox="1"/>
          <p:nvPr/>
        </p:nvSpPr>
        <p:spPr>
          <a:xfrm>
            <a:off x="3101617" y="1258259"/>
            <a:ext cx="12084767" cy="1228725"/>
          </a:xfrm>
          <a:prstGeom prst="rect">
            <a:avLst/>
          </a:prstGeom>
        </p:spPr>
        <p:txBody>
          <a:bodyPr lIns="0" tIns="0" rIns="0" bIns="0" rtlCol="0" anchor="t">
            <a:spAutoFit/>
          </a:bodyPr>
          <a:lstStyle/>
          <a:p>
            <a:pPr algn="ctr">
              <a:lnSpc>
                <a:spcPts val="9599"/>
              </a:lnSpc>
            </a:pPr>
            <a:r>
              <a:rPr lang="en-US" sz="7999">
                <a:solidFill>
                  <a:srgbClr val="365B6D"/>
                </a:solidFill>
                <a:latin typeface="Barlow Bold"/>
              </a:rPr>
              <a:t>What we are working on</a:t>
            </a:r>
          </a:p>
        </p:txBody>
      </p:sp>
      <p:grpSp>
        <p:nvGrpSpPr>
          <p:cNvPr id="12" name="Group 12"/>
          <p:cNvGrpSpPr/>
          <p:nvPr/>
        </p:nvGrpSpPr>
        <p:grpSpPr>
          <a:xfrm>
            <a:off x="6705003" y="6177367"/>
            <a:ext cx="4877993" cy="2724091"/>
            <a:chOff x="0" y="0"/>
            <a:chExt cx="6503991" cy="3632122"/>
          </a:xfrm>
        </p:grpSpPr>
        <p:sp>
          <p:nvSpPr>
            <p:cNvPr id="13" name="TextBox 13"/>
            <p:cNvSpPr txBox="1"/>
            <p:nvPr/>
          </p:nvSpPr>
          <p:spPr>
            <a:xfrm>
              <a:off x="0" y="-47625"/>
              <a:ext cx="6503991" cy="569172"/>
            </a:xfrm>
            <a:prstGeom prst="rect">
              <a:avLst/>
            </a:prstGeom>
          </p:spPr>
          <p:txBody>
            <a:bodyPr lIns="0" tIns="0" rIns="0" bIns="0" rtlCol="0" anchor="t">
              <a:spAutoFit/>
            </a:bodyPr>
            <a:lstStyle/>
            <a:p>
              <a:pPr algn="ctr">
                <a:lnSpc>
                  <a:spcPts val="3640"/>
                </a:lnSpc>
              </a:pPr>
              <a:r>
                <a:rPr lang="en-US" sz="2600">
                  <a:solidFill>
                    <a:srgbClr val="365B6D"/>
                  </a:solidFill>
                  <a:latin typeface="Barlow Medium Bold"/>
                </a:rPr>
                <a:t>Key Challenges</a:t>
              </a:r>
            </a:p>
          </p:txBody>
        </p:sp>
        <p:sp>
          <p:nvSpPr>
            <p:cNvPr id="14" name="TextBox 14"/>
            <p:cNvSpPr txBox="1"/>
            <p:nvPr/>
          </p:nvSpPr>
          <p:spPr>
            <a:xfrm>
              <a:off x="0" y="1038782"/>
              <a:ext cx="6503991" cy="2593340"/>
            </a:xfrm>
            <a:prstGeom prst="rect">
              <a:avLst/>
            </a:prstGeom>
          </p:spPr>
          <p:txBody>
            <a:bodyPr lIns="0" tIns="0" rIns="0" bIns="0" rtlCol="0" anchor="t">
              <a:spAutoFit/>
            </a:bodyPr>
            <a:lstStyle/>
            <a:p>
              <a:pPr marL="474981" lvl="1" indent="-237490">
                <a:lnSpc>
                  <a:spcPts val="3080"/>
                </a:lnSpc>
                <a:buFont typeface="Arial"/>
                <a:buChar char="•"/>
              </a:pPr>
              <a:r>
                <a:rPr lang="en-US" sz="2200" spc="8">
                  <a:solidFill>
                    <a:srgbClr val="365B6D"/>
                  </a:solidFill>
                  <a:latin typeface="Barlow Light Bold"/>
                </a:rPr>
                <a:t>Elderly are more lonely</a:t>
              </a:r>
            </a:p>
            <a:p>
              <a:pPr marL="474981" lvl="1" indent="-237490">
                <a:lnSpc>
                  <a:spcPts val="3080"/>
                </a:lnSpc>
                <a:buFont typeface="Arial"/>
                <a:buChar char="•"/>
              </a:pPr>
              <a:r>
                <a:rPr lang="en-US" sz="2200" spc="8">
                  <a:solidFill>
                    <a:srgbClr val="365B6D"/>
                  </a:solidFill>
                  <a:latin typeface="Barlow Light Bold"/>
                </a:rPr>
                <a:t>Not involved in online activities </a:t>
              </a:r>
            </a:p>
            <a:p>
              <a:pPr marL="474981" lvl="1" indent="-237490">
                <a:lnSpc>
                  <a:spcPts val="3080"/>
                </a:lnSpc>
                <a:buFont typeface="Arial"/>
                <a:buChar char="•"/>
              </a:pPr>
              <a:r>
                <a:rPr lang="en-US" sz="2200" spc="8">
                  <a:solidFill>
                    <a:srgbClr val="365B6D"/>
                  </a:solidFill>
                  <a:latin typeface="Barlow Light Bold"/>
                </a:rPr>
                <a:t>Problems with accepting new Technology </a:t>
              </a:r>
            </a:p>
            <a:p>
              <a:pPr algn="ctr">
                <a:lnSpc>
                  <a:spcPts val="3359"/>
                </a:lnSpc>
              </a:pPr>
              <a:endParaRPr lang="en-US" sz="2200" spc="8">
                <a:solidFill>
                  <a:srgbClr val="365B6D"/>
                </a:solidFill>
                <a:latin typeface="Barlow Light Bold"/>
              </a:endParaRPr>
            </a:p>
          </p:txBody>
        </p:sp>
      </p:grpSp>
      <p:grpSp>
        <p:nvGrpSpPr>
          <p:cNvPr id="15" name="Group 15"/>
          <p:cNvGrpSpPr/>
          <p:nvPr/>
        </p:nvGrpSpPr>
        <p:grpSpPr>
          <a:xfrm>
            <a:off x="12381307" y="6141691"/>
            <a:ext cx="4877993" cy="2724091"/>
            <a:chOff x="0" y="0"/>
            <a:chExt cx="6503991" cy="3632122"/>
          </a:xfrm>
        </p:grpSpPr>
        <p:sp>
          <p:nvSpPr>
            <p:cNvPr id="16" name="TextBox 16"/>
            <p:cNvSpPr txBox="1"/>
            <p:nvPr/>
          </p:nvSpPr>
          <p:spPr>
            <a:xfrm>
              <a:off x="0" y="-47625"/>
              <a:ext cx="6503991" cy="569172"/>
            </a:xfrm>
            <a:prstGeom prst="rect">
              <a:avLst/>
            </a:prstGeom>
          </p:spPr>
          <p:txBody>
            <a:bodyPr lIns="0" tIns="0" rIns="0" bIns="0" rtlCol="0" anchor="t">
              <a:spAutoFit/>
            </a:bodyPr>
            <a:lstStyle/>
            <a:p>
              <a:pPr algn="ctr">
                <a:lnSpc>
                  <a:spcPts val="3640"/>
                </a:lnSpc>
              </a:pPr>
              <a:r>
                <a:rPr lang="en-US" sz="2600">
                  <a:solidFill>
                    <a:srgbClr val="365B6D"/>
                  </a:solidFill>
                  <a:latin typeface="Barlow Medium Bold"/>
                </a:rPr>
                <a:t>Root Causes</a:t>
              </a:r>
            </a:p>
          </p:txBody>
        </p:sp>
        <p:sp>
          <p:nvSpPr>
            <p:cNvPr id="17" name="TextBox 17"/>
            <p:cNvSpPr txBox="1"/>
            <p:nvPr/>
          </p:nvSpPr>
          <p:spPr>
            <a:xfrm>
              <a:off x="0" y="1038782"/>
              <a:ext cx="6503991" cy="2593340"/>
            </a:xfrm>
            <a:prstGeom prst="rect">
              <a:avLst/>
            </a:prstGeom>
          </p:spPr>
          <p:txBody>
            <a:bodyPr lIns="0" tIns="0" rIns="0" bIns="0" rtlCol="0" anchor="t">
              <a:spAutoFit/>
            </a:bodyPr>
            <a:lstStyle/>
            <a:p>
              <a:pPr marL="474981" lvl="1" indent="-237490" algn="ctr">
                <a:lnSpc>
                  <a:spcPts val="3080"/>
                </a:lnSpc>
                <a:buFont typeface="Arial"/>
                <a:buChar char="•"/>
              </a:pPr>
              <a:r>
                <a:rPr lang="en-US" sz="2200" spc="8">
                  <a:solidFill>
                    <a:srgbClr val="365B6D"/>
                  </a:solidFill>
                  <a:latin typeface="Barlow Light Bold"/>
                </a:rPr>
                <a:t>Restrictive Covid Measures</a:t>
              </a:r>
            </a:p>
            <a:p>
              <a:pPr marL="474981" lvl="1" indent="-237490" algn="ctr">
                <a:lnSpc>
                  <a:spcPts val="3080"/>
                </a:lnSpc>
                <a:buFont typeface="Arial"/>
                <a:buChar char="•"/>
              </a:pPr>
              <a:r>
                <a:rPr lang="en-US" sz="2200" spc="8">
                  <a:solidFill>
                    <a:srgbClr val="365B6D"/>
                  </a:solidFill>
                  <a:latin typeface="Barlow Light Bold"/>
                </a:rPr>
                <a:t>New technology is too advanced for the elderly to learn</a:t>
              </a:r>
            </a:p>
            <a:p>
              <a:pPr marL="474981" lvl="1" indent="-237490" algn="ctr">
                <a:lnSpc>
                  <a:spcPts val="3080"/>
                </a:lnSpc>
                <a:buFont typeface="Arial"/>
                <a:buChar char="•"/>
              </a:pPr>
              <a:r>
                <a:rPr lang="en-US" sz="2200" spc="8">
                  <a:solidFill>
                    <a:srgbClr val="365B6D"/>
                  </a:solidFill>
                  <a:latin typeface="Barlow Light Bold"/>
                </a:rPr>
                <a:t>Fear of failure / making mistake</a:t>
              </a:r>
            </a:p>
            <a:p>
              <a:pPr algn="ctr">
                <a:lnSpc>
                  <a:spcPts val="3359"/>
                </a:lnSpc>
              </a:pPr>
              <a:endParaRPr lang="en-US" sz="2200" spc="8">
                <a:solidFill>
                  <a:srgbClr val="365B6D"/>
                </a:solidFill>
                <a:latin typeface="Barlow Light Bold"/>
              </a:endParaRPr>
            </a:p>
          </p:txBody>
        </p:sp>
      </p:grpSp>
      <p:grpSp>
        <p:nvGrpSpPr>
          <p:cNvPr id="18" name="Group 18"/>
          <p:cNvGrpSpPr/>
          <p:nvPr/>
        </p:nvGrpSpPr>
        <p:grpSpPr>
          <a:xfrm>
            <a:off x="1028700" y="6141691"/>
            <a:ext cx="4877993" cy="2966179"/>
            <a:chOff x="0" y="0"/>
            <a:chExt cx="6503991" cy="3954905"/>
          </a:xfrm>
        </p:grpSpPr>
        <p:sp>
          <p:nvSpPr>
            <p:cNvPr id="19" name="TextBox 19"/>
            <p:cNvSpPr txBox="1"/>
            <p:nvPr/>
          </p:nvSpPr>
          <p:spPr>
            <a:xfrm>
              <a:off x="0" y="-47625"/>
              <a:ext cx="6503991" cy="555247"/>
            </a:xfrm>
            <a:prstGeom prst="rect">
              <a:avLst/>
            </a:prstGeom>
          </p:spPr>
          <p:txBody>
            <a:bodyPr lIns="0" tIns="0" rIns="0" bIns="0" rtlCol="0" anchor="t">
              <a:spAutoFit/>
            </a:bodyPr>
            <a:lstStyle/>
            <a:p>
              <a:pPr algn="ctr">
                <a:lnSpc>
                  <a:spcPts val="3550"/>
                </a:lnSpc>
              </a:pPr>
              <a:r>
                <a:rPr lang="en-US" sz="2536">
                  <a:solidFill>
                    <a:srgbClr val="365B6D"/>
                  </a:solidFill>
                  <a:latin typeface="Barlow Medium Bold"/>
                </a:rPr>
                <a:t>Stakeholders</a:t>
              </a:r>
            </a:p>
          </p:txBody>
        </p:sp>
        <p:sp>
          <p:nvSpPr>
            <p:cNvPr id="20" name="TextBox 20"/>
            <p:cNvSpPr txBox="1"/>
            <p:nvPr/>
          </p:nvSpPr>
          <p:spPr>
            <a:xfrm>
              <a:off x="0" y="1008294"/>
              <a:ext cx="6503991" cy="2946612"/>
            </a:xfrm>
            <a:prstGeom prst="rect">
              <a:avLst/>
            </a:prstGeom>
          </p:spPr>
          <p:txBody>
            <a:bodyPr lIns="0" tIns="0" rIns="0" bIns="0" rtlCol="0" anchor="t">
              <a:spAutoFit/>
            </a:bodyPr>
            <a:lstStyle/>
            <a:p>
              <a:pPr marL="453390" lvl="1" indent="-226695">
                <a:lnSpc>
                  <a:spcPts val="2939"/>
                </a:lnSpc>
                <a:buFont typeface="Arial"/>
                <a:buChar char="•"/>
              </a:pPr>
              <a:r>
                <a:rPr lang="en-US" sz="2099" spc="8">
                  <a:solidFill>
                    <a:srgbClr val="365B6D"/>
                  </a:solidFill>
                  <a:latin typeface="Barlow Light Bold"/>
                </a:rPr>
                <a:t>Retired elderly aged 65 and above</a:t>
              </a:r>
            </a:p>
            <a:p>
              <a:pPr marL="453390" lvl="1" indent="-226695">
                <a:lnSpc>
                  <a:spcPts val="2939"/>
                </a:lnSpc>
                <a:buFont typeface="Arial"/>
                <a:buChar char="•"/>
              </a:pPr>
              <a:r>
                <a:rPr lang="en-US" sz="2099" spc="8">
                  <a:solidFill>
                    <a:srgbClr val="365B6D"/>
                  </a:solidFill>
                  <a:latin typeface="Barlow Light Bold"/>
                </a:rPr>
                <a:t>Government (IMDA)</a:t>
              </a:r>
            </a:p>
            <a:p>
              <a:pPr marL="453390" lvl="1" indent="-226695">
                <a:lnSpc>
                  <a:spcPts val="2939"/>
                </a:lnSpc>
                <a:buFont typeface="Arial"/>
                <a:buChar char="•"/>
              </a:pPr>
              <a:r>
                <a:rPr lang="en-US" sz="2099" spc="8">
                  <a:solidFill>
                    <a:srgbClr val="365B6D"/>
                  </a:solidFill>
                  <a:latin typeface="Barlow Light Bold"/>
                </a:rPr>
                <a:t>Telcom Companies (Starhub, Singel, M1)</a:t>
              </a:r>
            </a:p>
            <a:p>
              <a:pPr marL="453390" lvl="1" indent="-226695">
                <a:lnSpc>
                  <a:spcPts val="2939"/>
                </a:lnSpc>
                <a:buFont typeface="Arial"/>
                <a:buChar char="•"/>
              </a:pPr>
              <a:r>
                <a:rPr lang="en-US" sz="2099" spc="8">
                  <a:solidFill>
                    <a:srgbClr val="365B6D"/>
                  </a:solidFill>
                  <a:latin typeface="Barlow Light Bold"/>
                </a:rPr>
                <a:t>Media Companies (Mediacorp)</a:t>
              </a:r>
            </a:p>
            <a:p>
              <a:pPr>
                <a:lnSpc>
                  <a:spcPts val="3079"/>
                </a:lnSpc>
              </a:pPr>
              <a:endParaRPr lang="en-US" sz="2099" spc="8">
                <a:solidFill>
                  <a:srgbClr val="365B6D"/>
                </a:solidFill>
                <a:latin typeface="Barlow Light Bol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704738" y="745948"/>
            <a:ext cx="4554562" cy="9011984"/>
            <a:chOff x="0" y="0"/>
            <a:chExt cx="2620010" cy="5184140"/>
          </a:xfrm>
        </p:grpSpPr>
        <p:sp>
          <p:nvSpPr>
            <p:cNvPr id="3" name="Freeform 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 name="Freeform 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077" t="2919" r="7028" b="2821"/>
              </a:stretch>
            </a:blipFill>
          </p:spPr>
        </p:sp>
        <p:sp>
          <p:nvSpPr>
            <p:cNvPr id="5" name="Freeform 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sp>
        <p:sp>
          <p:nvSpPr>
            <p:cNvPr id="6" name="Freeform 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sp>
        <p:sp>
          <p:nvSpPr>
            <p:cNvPr id="7" name="Freeform 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000000"/>
            </a:solidFill>
          </p:spPr>
        </p:sp>
        <p:sp>
          <p:nvSpPr>
            <p:cNvPr id="8" name="Freeform 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000000"/>
            </a:solidFill>
          </p:spPr>
        </p:sp>
        <p:sp>
          <p:nvSpPr>
            <p:cNvPr id="9" name="Freeform 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000000"/>
            </a:solidFill>
          </p:spPr>
        </p:sp>
        <p:sp>
          <p:nvSpPr>
            <p:cNvPr id="10" name="Freeform 1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000000"/>
            </a:solidFill>
          </p:spPr>
        </p:sp>
        <p:sp>
          <p:nvSpPr>
            <p:cNvPr id="11" name="Freeform 1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000000"/>
            </a:solidFill>
          </p:spPr>
        </p:sp>
      </p:grpSp>
      <p:grpSp>
        <p:nvGrpSpPr>
          <p:cNvPr id="12" name="Group 12"/>
          <p:cNvGrpSpPr/>
          <p:nvPr/>
        </p:nvGrpSpPr>
        <p:grpSpPr>
          <a:xfrm>
            <a:off x="1028700" y="2704089"/>
            <a:ext cx="10063172" cy="4878822"/>
            <a:chOff x="0" y="0"/>
            <a:chExt cx="13417563" cy="6505097"/>
          </a:xfrm>
        </p:grpSpPr>
        <p:sp>
          <p:nvSpPr>
            <p:cNvPr id="13" name="TextBox 13"/>
            <p:cNvSpPr txBox="1"/>
            <p:nvPr/>
          </p:nvSpPr>
          <p:spPr>
            <a:xfrm>
              <a:off x="0" y="0"/>
              <a:ext cx="13417563" cy="1639771"/>
            </a:xfrm>
            <a:prstGeom prst="rect">
              <a:avLst/>
            </a:prstGeom>
          </p:spPr>
          <p:txBody>
            <a:bodyPr lIns="0" tIns="0" rIns="0" bIns="0" rtlCol="0" anchor="t">
              <a:spAutoFit/>
            </a:bodyPr>
            <a:lstStyle/>
            <a:p>
              <a:pPr algn="ctr">
                <a:lnSpc>
                  <a:spcPts val="9683"/>
                </a:lnSpc>
              </a:pPr>
              <a:r>
                <a:rPr lang="en-US" sz="8069">
                  <a:solidFill>
                    <a:srgbClr val="1D4355"/>
                  </a:solidFill>
                  <a:latin typeface="Barlow Bold"/>
                </a:rPr>
                <a:t>Our Solution:</a:t>
              </a:r>
            </a:p>
          </p:txBody>
        </p:sp>
        <p:sp>
          <p:nvSpPr>
            <p:cNvPr id="14" name="TextBox 14"/>
            <p:cNvSpPr txBox="1"/>
            <p:nvPr/>
          </p:nvSpPr>
          <p:spPr>
            <a:xfrm>
              <a:off x="0" y="2304572"/>
              <a:ext cx="13417563" cy="4200525"/>
            </a:xfrm>
            <a:prstGeom prst="rect">
              <a:avLst/>
            </a:prstGeom>
          </p:spPr>
          <p:txBody>
            <a:bodyPr lIns="0" tIns="0" rIns="0" bIns="0" rtlCol="0" anchor="t">
              <a:spAutoFit/>
            </a:bodyPr>
            <a:lstStyle/>
            <a:p>
              <a:pPr>
                <a:lnSpc>
                  <a:spcPts val="6300"/>
                </a:lnSpc>
              </a:pPr>
              <a:r>
                <a:rPr lang="en-US" sz="4500">
                  <a:solidFill>
                    <a:srgbClr val="365B6D"/>
                  </a:solidFill>
                  <a:latin typeface="Barlow Medium Bold"/>
                </a:rPr>
                <a:t>A</a:t>
              </a:r>
              <a:r>
                <a:rPr lang="en-US" sz="4500" u="sng">
                  <a:solidFill>
                    <a:srgbClr val="365B6D"/>
                  </a:solidFill>
                  <a:latin typeface="Barlow Medium Bold"/>
                </a:rPr>
                <a:t> Gamified Learning Platform</a:t>
              </a:r>
              <a:r>
                <a:rPr lang="en-US" sz="4500">
                  <a:solidFill>
                    <a:srgbClr val="365B6D"/>
                  </a:solidFill>
                  <a:latin typeface="Barlow Medium Bold"/>
                </a:rPr>
                <a:t> to teach the elderly on the common applications and usage of smart devices through tutorials and simulation games.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pSp>
        <p:nvGrpSpPr>
          <p:cNvPr id="2" name="Group 2"/>
          <p:cNvGrpSpPr/>
          <p:nvPr/>
        </p:nvGrpSpPr>
        <p:grpSpPr>
          <a:xfrm>
            <a:off x="279111" y="3104457"/>
            <a:ext cx="8514455" cy="6929287"/>
            <a:chOff x="0" y="0"/>
            <a:chExt cx="2880198" cy="2343981"/>
          </a:xfrm>
        </p:grpSpPr>
        <p:sp>
          <p:nvSpPr>
            <p:cNvPr id="3" name="Freeform 3"/>
            <p:cNvSpPr/>
            <p:nvPr/>
          </p:nvSpPr>
          <p:spPr>
            <a:xfrm>
              <a:off x="0" y="0"/>
              <a:ext cx="2880198" cy="2343981"/>
            </a:xfrm>
            <a:custGeom>
              <a:avLst/>
              <a:gdLst/>
              <a:ahLst/>
              <a:cxnLst/>
              <a:rect l="l" t="t" r="r" b="b"/>
              <a:pathLst>
                <a:path w="2880198" h="2343981">
                  <a:moveTo>
                    <a:pt x="0" y="0"/>
                  </a:moveTo>
                  <a:lnTo>
                    <a:pt x="2880198" y="0"/>
                  </a:lnTo>
                  <a:lnTo>
                    <a:pt x="2880198" y="2343981"/>
                  </a:lnTo>
                  <a:lnTo>
                    <a:pt x="0" y="2343981"/>
                  </a:lnTo>
                  <a:close/>
                </a:path>
              </a:pathLst>
            </a:custGeom>
            <a:solidFill>
              <a:srgbClr val="41C1BA"/>
            </a:solidFill>
          </p:spPr>
        </p:sp>
      </p:grpSp>
      <p:sp>
        <p:nvSpPr>
          <p:cNvPr id="4" name="TextBox 4"/>
          <p:cNvSpPr txBox="1"/>
          <p:nvPr/>
        </p:nvSpPr>
        <p:spPr>
          <a:xfrm>
            <a:off x="272872" y="661861"/>
            <a:ext cx="16986428" cy="1285875"/>
          </a:xfrm>
          <a:prstGeom prst="rect">
            <a:avLst/>
          </a:prstGeom>
        </p:spPr>
        <p:txBody>
          <a:bodyPr lIns="0" tIns="0" rIns="0" bIns="0" rtlCol="0" anchor="t">
            <a:spAutoFit/>
          </a:bodyPr>
          <a:lstStyle/>
          <a:p>
            <a:pPr algn="ctr">
              <a:lnSpc>
                <a:spcPts val="10500"/>
              </a:lnSpc>
            </a:pPr>
            <a:r>
              <a:rPr lang="en-US" sz="7500">
                <a:solidFill>
                  <a:srgbClr val="365B6D"/>
                </a:solidFill>
                <a:latin typeface="Barlow Bold"/>
              </a:rPr>
              <a:t>How can our solution solve our FDQ?</a:t>
            </a:r>
          </a:p>
        </p:txBody>
      </p:sp>
      <p:grpSp>
        <p:nvGrpSpPr>
          <p:cNvPr id="5" name="Group 5"/>
          <p:cNvGrpSpPr/>
          <p:nvPr/>
        </p:nvGrpSpPr>
        <p:grpSpPr>
          <a:xfrm>
            <a:off x="279111" y="3104457"/>
            <a:ext cx="8514455" cy="1480272"/>
            <a:chOff x="0" y="0"/>
            <a:chExt cx="2880198" cy="500734"/>
          </a:xfrm>
        </p:grpSpPr>
        <p:sp>
          <p:nvSpPr>
            <p:cNvPr id="6" name="Freeform 6"/>
            <p:cNvSpPr/>
            <p:nvPr/>
          </p:nvSpPr>
          <p:spPr>
            <a:xfrm>
              <a:off x="0" y="0"/>
              <a:ext cx="2880198" cy="500734"/>
            </a:xfrm>
            <a:custGeom>
              <a:avLst/>
              <a:gdLst/>
              <a:ahLst/>
              <a:cxnLst/>
              <a:rect l="l" t="t" r="r" b="b"/>
              <a:pathLst>
                <a:path w="2880198" h="500734">
                  <a:moveTo>
                    <a:pt x="0" y="0"/>
                  </a:moveTo>
                  <a:lnTo>
                    <a:pt x="2880198" y="0"/>
                  </a:lnTo>
                  <a:lnTo>
                    <a:pt x="2880198" y="500734"/>
                  </a:lnTo>
                  <a:lnTo>
                    <a:pt x="0" y="500734"/>
                  </a:lnTo>
                  <a:close/>
                </a:path>
              </a:pathLst>
            </a:custGeom>
            <a:solidFill>
              <a:srgbClr val="F7F7F7">
                <a:alpha val="49804"/>
              </a:srgbClr>
            </a:solidFill>
          </p:spPr>
        </p:sp>
      </p:grpSp>
      <p:sp>
        <p:nvSpPr>
          <p:cNvPr id="7" name="TextBox 7"/>
          <p:cNvSpPr txBox="1"/>
          <p:nvPr/>
        </p:nvSpPr>
        <p:spPr>
          <a:xfrm>
            <a:off x="459451" y="3533155"/>
            <a:ext cx="8153774" cy="1699498"/>
          </a:xfrm>
          <a:prstGeom prst="rect">
            <a:avLst/>
          </a:prstGeom>
        </p:spPr>
        <p:txBody>
          <a:bodyPr lIns="0" tIns="0" rIns="0" bIns="0" rtlCol="0" anchor="t">
            <a:spAutoFit/>
          </a:bodyPr>
          <a:lstStyle/>
          <a:p>
            <a:pPr algn="ctr">
              <a:lnSpc>
                <a:spcPts val="4501"/>
              </a:lnSpc>
            </a:pPr>
            <a:r>
              <a:rPr lang="en-US" sz="3215">
                <a:solidFill>
                  <a:srgbClr val="365B6D"/>
                </a:solidFill>
                <a:latin typeface="Barlow Medium Bold"/>
              </a:rPr>
              <a:t> Helping The Elderly Embrace Technology</a:t>
            </a:r>
          </a:p>
          <a:p>
            <a:pPr>
              <a:lnSpc>
                <a:spcPts val="4501"/>
              </a:lnSpc>
            </a:pPr>
            <a:endParaRPr lang="en-US" sz="3215">
              <a:solidFill>
                <a:srgbClr val="365B6D"/>
              </a:solidFill>
              <a:latin typeface="Barlow Medium Bold"/>
            </a:endParaRPr>
          </a:p>
          <a:p>
            <a:pPr>
              <a:lnSpc>
                <a:spcPts val="4501"/>
              </a:lnSpc>
            </a:pPr>
            <a:r>
              <a:rPr lang="en-US" sz="3215">
                <a:solidFill>
                  <a:srgbClr val="365B6D"/>
                </a:solidFill>
                <a:latin typeface="Barlow Medium Bold"/>
              </a:rPr>
              <a:t> </a:t>
            </a:r>
          </a:p>
        </p:txBody>
      </p:sp>
      <p:grpSp>
        <p:nvGrpSpPr>
          <p:cNvPr id="8" name="Group 8"/>
          <p:cNvGrpSpPr/>
          <p:nvPr/>
        </p:nvGrpSpPr>
        <p:grpSpPr>
          <a:xfrm>
            <a:off x="9210986" y="3104457"/>
            <a:ext cx="8514455" cy="6929287"/>
            <a:chOff x="0" y="0"/>
            <a:chExt cx="2880198" cy="2343981"/>
          </a:xfrm>
        </p:grpSpPr>
        <p:sp>
          <p:nvSpPr>
            <p:cNvPr id="9" name="Freeform 9"/>
            <p:cNvSpPr/>
            <p:nvPr/>
          </p:nvSpPr>
          <p:spPr>
            <a:xfrm>
              <a:off x="0" y="0"/>
              <a:ext cx="2880198" cy="2343981"/>
            </a:xfrm>
            <a:custGeom>
              <a:avLst/>
              <a:gdLst/>
              <a:ahLst/>
              <a:cxnLst/>
              <a:rect l="l" t="t" r="r" b="b"/>
              <a:pathLst>
                <a:path w="2880198" h="2343981">
                  <a:moveTo>
                    <a:pt x="0" y="0"/>
                  </a:moveTo>
                  <a:lnTo>
                    <a:pt x="2880198" y="0"/>
                  </a:lnTo>
                  <a:lnTo>
                    <a:pt x="2880198" y="2343981"/>
                  </a:lnTo>
                  <a:lnTo>
                    <a:pt x="0" y="2343981"/>
                  </a:lnTo>
                  <a:close/>
                </a:path>
              </a:pathLst>
            </a:custGeom>
            <a:solidFill>
              <a:srgbClr val="41C1BA"/>
            </a:solidFill>
          </p:spPr>
        </p:sp>
      </p:grpSp>
      <p:grpSp>
        <p:nvGrpSpPr>
          <p:cNvPr id="10" name="Group 10"/>
          <p:cNvGrpSpPr/>
          <p:nvPr/>
        </p:nvGrpSpPr>
        <p:grpSpPr>
          <a:xfrm>
            <a:off x="9210986" y="3104457"/>
            <a:ext cx="8514455" cy="1480272"/>
            <a:chOff x="0" y="0"/>
            <a:chExt cx="2880198" cy="500734"/>
          </a:xfrm>
        </p:grpSpPr>
        <p:sp>
          <p:nvSpPr>
            <p:cNvPr id="11" name="Freeform 11"/>
            <p:cNvSpPr/>
            <p:nvPr/>
          </p:nvSpPr>
          <p:spPr>
            <a:xfrm>
              <a:off x="0" y="0"/>
              <a:ext cx="2880198" cy="500734"/>
            </a:xfrm>
            <a:custGeom>
              <a:avLst/>
              <a:gdLst/>
              <a:ahLst/>
              <a:cxnLst/>
              <a:rect l="l" t="t" r="r" b="b"/>
              <a:pathLst>
                <a:path w="2880198" h="500734">
                  <a:moveTo>
                    <a:pt x="0" y="0"/>
                  </a:moveTo>
                  <a:lnTo>
                    <a:pt x="2880198" y="0"/>
                  </a:lnTo>
                  <a:lnTo>
                    <a:pt x="2880198" y="500734"/>
                  </a:lnTo>
                  <a:lnTo>
                    <a:pt x="0" y="500734"/>
                  </a:lnTo>
                  <a:close/>
                </a:path>
              </a:pathLst>
            </a:custGeom>
            <a:solidFill>
              <a:srgbClr val="F7F7F7">
                <a:alpha val="49804"/>
              </a:srgbClr>
            </a:solidFill>
          </p:spPr>
        </p:sp>
      </p:grpSp>
      <p:sp>
        <p:nvSpPr>
          <p:cNvPr id="12" name="TextBox 12"/>
          <p:cNvSpPr txBox="1"/>
          <p:nvPr/>
        </p:nvSpPr>
        <p:spPr>
          <a:xfrm>
            <a:off x="9490547" y="3397914"/>
            <a:ext cx="7955333" cy="2294791"/>
          </a:xfrm>
          <a:prstGeom prst="rect">
            <a:avLst/>
          </a:prstGeom>
        </p:spPr>
        <p:txBody>
          <a:bodyPr lIns="0" tIns="0" rIns="0" bIns="0" rtlCol="0" anchor="t">
            <a:spAutoFit/>
          </a:bodyPr>
          <a:lstStyle/>
          <a:p>
            <a:pPr algn="ctr">
              <a:lnSpc>
                <a:spcPts val="4590"/>
              </a:lnSpc>
            </a:pPr>
            <a:r>
              <a:rPr lang="en-US" sz="3278">
                <a:solidFill>
                  <a:srgbClr val="365B6D"/>
                </a:solidFill>
                <a:latin typeface="Barlow Medium Bold"/>
              </a:rPr>
              <a:t>Improvement of the elderly's mental and social health.</a:t>
            </a:r>
          </a:p>
          <a:p>
            <a:pPr>
              <a:lnSpc>
                <a:spcPts val="4590"/>
              </a:lnSpc>
            </a:pPr>
            <a:endParaRPr lang="en-US" sz="3278">
              <a:solidFill>
                <a:srgbClr val="365B6D"/>
              </a:solidFill>
              <a:latin typeface="Barlow Medium Bold"/>
            </a:endParaRPr>
          </a:p>
          <a:p>
            <a:pPr>
              <a:lnSpc>
                <a:spcPts val="4590"/>
              </a:lnSpc>
            </a:pPr>
            <a:endParaRPr lang="en-US" sz="3278">
              <a:solidFill>
                <a:srgbClr val="365B6D"/>
              </a:solidFill>
              <a:latin typeface="Barlow Medium Bold"/>
            </a:endParaRPr>
          </a:p>
        </p:txBody>
      </p:sp>
      <p:sp>
        <p:nvSpPr>
          <p:cNvPr id="13" name="TextBox 13"/>
          <p:cNvSpPr txBox="1"/>
          <p:nvPr/>
        </p:nvSpPr>
        <p:spPr>
          <a:xfrm>
            <a:off x="279111" y="4671527"/>
            <a:ext cx="8514455" cy="5362218"/>
          </a:xfrm>
          <a:prstGeom prst="rect">
            <a:avLst/>
          </a:prstGeom>
        </p:spPr>
        <p:txBody>
          <a:bodyPr lIns="0" tIns="0" rIns="0" bIns="0" rtlCol="0" anchor="t">
            <a:spAutoFit/>
          </a:bodyPr>
          <a:lstStyle/>
          <a:p>
            <a:pPr algn="ctr">
              <a:lnSpc>
                <a:spcPts val="4744"/>
              </a:lnSpc>
            </a:pPr>
            <a:r>
              <a:rPr lang="en-US" sz="3389">
                <a:solidFill>
                  <a:srgbClr val="365B6D"/>
                </a:solidFill>
                <a:latin typeface="Barlow Medium Bold"/>
              </a:rPr>
              <a:t>- Easy to use and navigate</a:t>
            </a:r>
          </a:p>
          <a:p>
            <a:pPr algn="ctr">
              <a:lnSpc>
                <a:spcPts val="4744"/>
              </a:lnSpc>
            </a:pPr>
            <a:endParaRPr lang="en-US" sz="3389">
              <a:solidFill>
                <a:srgbClr val="365B6D"/>
              </a:solidFill>
              <a:latin typeface="Barlow Medium Bold"/>
            </a:endParaRPr>
          </a:p>
          <a:p>
            <a:pPr algn="ctr">
              <a:lnSpc>
                <a:spcPts val="4744"/>
              </a:lnSpc>
            </a:pPr>
            <a:r>
              <a:rPr lang="en-US" sz="3389">
                <a:solidFill>
                  <a:srgbClr val="365B6D"/>
                </a:solidFill>
                <a:latin typeface="Barlow Medium Bold"/>
              </a:rPr>
              <a:t>- Encourages the elderly to take part in the activities that we offer</a:t>
            </a:r>
          </a:p>
          <a:p>
            <a:pPr algn="ctr">
              <a:lnSpc>
                <a:spcPts val="4744"/>
              </a:lnSpc>
            </a:pPr>
            <a:endParaRPr lang="en-US" sz="3389">
              <a:solidFill>
                <a:srgbClr val="365B6D"/>
              </a:solidFill>
              <a:latin typeface="Barlow Medium Bold"/>
            </a:endParaRPr>
          </a:p>
          <a:p>
            <a:pPr algn="ctr">
              <a:lnSpc>
                <a:spcPts val="4744"/>
              </a:lnSpc>
            </a:pPr>
            <a:r>
              <a:rPr lang="en-US" sz="3389">
                <a:solidFill>
                  <a:srgbClr val="365B6D"/>
                </a:solidFill>
                <a:latin typeface="Barlow Medium Bold"/>
              </a:rPr>
              <a:t> - Focuses on educating the elderly on the ways to use the common social platforms (E.g. Zoom, Youtube etc.)</a:t>
            </a:r>
          </a:p>
          <a:p>
            <a:pPr algn="ctr">
              <a:lnSpc>
                <a:spcPts val="4744"/>
              </a:lnSpc>
            </a:pPr>
            <a:endParaRPr lang="en-US" sz="3389">
              <a:solidFill>
                <a:srgbClr val="365B6D"/>
              </a:solidFill>
              <a:latin typeface="Barlow Medium Bold"/>
            </a:endParaRPr>
          </a:p>
        </p:txBody>
      </p:sp>
      <p:sp>
        <p:nvSpPr>
          <p:cNvPr id="14" name="TextBox 14"/>
          <p:cNvSpPr txBox="1"/>
          <p:nvPr/>
        </p:nvSpPr>
        <p:spPr>
          <a:xfrm>
            <a:off x="9328425" y="4941679"/>
            <a:ext cx="8397016" cy="4765318"/>
          </a:xfrm>
          <a:prstGeom prst="rect">
            <a:avLst/>
          </a:prstGeom>
        </p:spPr>
        <p:txBody>
          <a:bodyPr lIns="0" tIns="0" rIns="0" bIns="0" rtlCol="0" anchor="t">
            <a:spAutoFit/>
          </a:bodyPr>
          <a:lstStyle/>
          <a:p>
            <a:pPr algn="ctr">
              <a:lnSpc>
                <a:spcPts val="4744"/>
              </a:lnSpc>
            </a:pPr>
            <a:r>
              <a:rPr lang="en-US" sz="3389">
                <a:solidFill>
                  <a:srgbClr val="365B6D"/>
                </a:solidFill>
                <a:latin typeface="Barlow Medium Bold"/>
              </a:rPr>
              <a:t>- Leaderboard function</a:t>
            </a:r>
          </a:p>
          <a:p>
            <a:pPr algn="ctr">
              <a:lnSpc>
                <a:spcPts val="4744"/>
              </a:lnSpc>
            </a:pPr>
            <a:endParaRPr lang="en-US" sz="3389">
              <a:solidFill>
                <a:srgbClr val="365B6D"/>
              </a:solidFill>
              <a:latin typeface="Barlow Medium Bold"/>
            </a:endParaRPr>
          </a:p>
          <a:p>
            <a:pPr algn="ctr">
              <a:lnSpc>
                <a:spcPts val="4744"/>
              </a:lnSpc>
            </a:pPr>
            <a:r>
              <a:rPr lang="en-US" sz="3389">
                <a:solidFill>
                  <a:srgbClr val="365B6D"/>
                </a:solidFill>
                <a:latin typeface="Barlow Medium Bold"/>
              </a:rPr>
              <a:t>- Allows elderly to interact and enjoy the games with their friends</a:t>
            </a:r>
          </a:p>
          <a:p>
            <a:pPr algn="ctr">
              <a:lnSpc>
                <a:spcPts val="4744"/>
              </a:lnSpc>
            </a:pPr>
            <a:endParaRPr lang="en-US" sz="3389">
              <a:solidFill>
                <a:srgbClr val="365B6D"/>
              </a:solidFill>
              <a:latin typeface="Barlow Medium Bold"/>
            </a:endParaRPr>
          </a:p>
          <a:p>
            <a:pPr algn="ctr">
              <a:lnSpc>
                <a:spcPts val="4744"/>
              </a:lnSpc>
            </a:pPr>
            <a:r>
              <a:rPr lang="en-US" sz="3389">
                <a:solidFill>
                  <a:srgbClr val="365B6D"/>
                </a:solidFill>
                <a:latin typeface="Barlow Medium Bold"/>
              </a:rPr>
              <a:t>- Games allow and require the elderly to think</a:t>
            </a:r>
          </a:p>
          <a:p>
            <a:pPr algn="ctr">
              <a:lnSpc>
                <a:spcPts val="4744"/>
              </a:lnSpc>
            </a:pPr>
            <a:endParaRPr lang="en-US" sz="3389">
              <a:solidFill>
                <a:srgbClr val="365B6D"/>
              </a:solidFill>
              <a:latin typeface="Barlow Medium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AutoShape 2"/>
          <p:cNvSpPr/>
          <p:nvPr/>
        </p:nvSpPr>
        <p:spPr>
          <a:xfrm>
            <a:off x="2507838" y="4769895"/>
            <a:ext cx="13272324" cy="0"/>
          </a:xfrm>
          <a:prstGeom prst="line">
            <a:avLst/>
          </a:prstGeom>
          <a:ln w="19050" cap="rnd">
            <a:solidFill>
              <a:srgbClr val="365B6D">
                <a:alpha val="34902"/>
              </a:srgbClr>
            </a:solidFill>
            <a:prstDash val="solid"/>
            <a:headEnd type="none" w="sm" len="sm"/>
            <a:tailEnd type="none" w="sm" len="sm"/>
          </a:ln>
        </p:spPr>
      </p:sp>
      <p:grpSp>
        <p:nvGrpSpPr>
          <p:cNvPr id="3" name="Group 3"/>
          <p:cNvGrpSpPr/>
          <p:nvPr/>
        </p:nvGrpSpPr>
        <p:grpSpPr>
          <a:xfrm>
            <a:off x="2363405" y="4696076"/>
            <a:ext cx="166688" cy="166688"/>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C9286"/>
            </a:solidFill>
          </p:spPr>
        </p:sp>
      </p:grpSp>
      <p:grpSp>
        <p:nvGrpSpPr>
          <p:cNvPr id="5" name="Group 5"/>
          <p:cNvGrpSpPr/>
          <p:nvPr/>
        </p:nvGrpSpPr>
        <p:grpSpPr>
          <a:xfrm>
            <a:off x="5691194" y="4696076"/>
            <a:ext cx="166688" cy="166688"/>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C9286"/>
            </a:solidFill>
          </p:spPr>
        </p:sp>
      </p:grpSp>
      <p:grpSp>
        <p:nvGrpSpPr>
          <p:cNvPr id="7" name="Group 7"/>
          <p:cNvGrpSpPr/>
          <p:nvPr/>
        </p:nvGrpSpPr>
        <p:grpSpPr>
          <a:xfrm>
            <a:off x="9018984" y="4696076"/>
            <a:ext cx="166688" cy="166688"/>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C9286"/>
            </a:solidFill>
          </p:spPr>
        </p:sp>
      </p:grpSp>
      <p:grpSp>
        <p:nvGrpSpPr>
          <p:cNvPr id="9" name="Group 9"/>
          <p:cNvGrpSpPr/>
          <p:nvPr/>
        </p:nvGrpSpPr>
        <p:grpSpPr>
          <a:xfrm>
            <a:off x="12346774" y="4696076"/>
            <a:ext cx="166688" cy="166688"/>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C9286"/>
            </a:solidFill>
          </p:spPr>
        </p:sp>
      </p:grpSp>
      <p:grpSp>
        <p:nvGrpSpPr>
          <p:cNvPr id="11" name="Group 11"/>
          <p:cNvGrpSpPr/>
          <p:nvPr/>
        </p:nvGrpSpPr>
        <p:grpSpPr>
          <a:xfrm>
            <a:off x="15674564" y="4696076"/>
            <a:ext cx="166688" cy="166688"/>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C9286"/>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4447" y="7853819"/>
            <a:ext cx="6755642" cy="4114800"/>
          </a:xfrm>
          <a:prstGeom prst="rect">
            <a:avLst/>
          </a:prstGeom>
        </p:spPr>
      </p:pic>
      <p:sp>
        <p:nvSpPr>
          <p:cNvPr id="14" name="TextBox 14"/>
          <p:cNvSpPr txBox="1"/>
          <p:nvPr/>
        </p:nvSpPr>
        <p:spPr>
          <a:xfrm>
            <a:off x="1303355" y="1019175"/>
            <a:ext cx="15597945" cy="1076325"/>
          </a:xfrm>
          <a:prstGeom prst="rect">
            <a:avLst/>
          </a:prstGeom>
        </p:spPr>
        <p:txBody>
          <a:bodyPr lIns="0" tIns="0" rIns="0" bIns="0" rtlCol="0" anchor="t">
            <a:spAutoFit/>
          </a:bodyPr>
          <a:lstStyle/>
          <a:p>
            <a:pPr algn="ctr">
              <a:lnSpc>
                <a:spcPts val="8399"/>
              </a:lnSpc>
            </a:pPr>
            <a:r>
              <a:rPr lang="en-US" sz="6999">
                <a:solidFill>
                  <a:srgbClr val="365B6D"/>
                </a:solidFill>
                <a:latin typeface="Barlow Bold Bold"/>
              </a:rPr>
              <a:t>Features of PioneerU+</a:t>
            </a:r>
          </a:p>
        </p:txBody>
      </p:sp>
      <p:sp>
        <p:nvSpPr>
          <p:cNvPr id="15" name="TextBox 15"/>
          <p:cNvSpPr txBox="1"/>
          <p:nvPr/>
        </p:nvSpPr>
        <p:spPr>
          <a:xfrm>
            <a:off x="1217044" y="3949703"/>
            <a:ext cx="2459408" cy="474904"/>
          </a:xfrm>
          <a:prstGeom prst="rect">
            <a:avLst/>
          </a:prstGeom>
        </p:spPr>
        <p:txBody>
          <a:bodyPr lIns="0" tIns="0" rIns="0" bIns="0" rtlCol="0" anchor="t">
            <a:spAutoFit/>
          </a:bodyPr>
          <a:lstStyle/>
          <a:p>
            <a:pPr algn="ctr">
              <a:lnSpc>
                <a:spcPts val="3869"/>
              </a:lnSpc>
            </a:pPr>
            <a:r>
              <a:rPr lang="en-US" sz="2763">
                <a:solidFill>
                  <a:srgbClr val="365B6D"/>
                </a:solidFill>
                <a:latin typeface="Barlow Medium Bold"/>
              </a:rPr>
              <a:t>1</a:t>
            </a:r>
          </a:p>
        </p:txBody>
      </p:sp>
      <p:sp>
        <p:nvSpPr>
          <p:cNvPr id="16" name="TextBox 16"/>
          <p:cNvSpPr txBox="1"/>
          <p:nvPr/>
        </p:nvSpPr>
        <p:spPr>
          <a:xfrm>
            <a:off x="4565670" y="3949703"/>
            <a:ext cx="2459408" cy="474904"/>
          </a:xfrm>
          <a:prstGeom prst="rect">
            <a:avLst/>
          </a:prstGeom>
        </p:spPr>
        <p:txBody>
          <a:bodyPr lIns="0" tIns="0" rIns="0" bIns="0" rtlCol="0" anchor="t">
            <a:spAutoFit/>
          </a:bodyPr>
          <a:lstStyle/>
          <a:p>
            <a:pPr algn="ctr">
              <a:lnSpc>
                <a:spcPts val="3869"/>
              </a:lnSpc>
            </a:pPr>
            <a:r>
              <a:rPr lang="en-US" sz="2763">
                <a:solidFill>
                  <a:srgbClr val="365B6D"/>
                </a:solidFill>
                <a:latin typeface="Barlow Medium Bold"/>
              </a:rPr>
              <a:t>2</a:t>
            </a:r>
          </a:p>
        </p:txBody>
      </p:sp>
      <p:sp>
        <p:nvSpPr>
          <p:cNvPr id="17" name="TextBox 17"/>
          <p:cNvSpPr txBox="1"/>
          <p:nvPr/>
        </p:nvSpPr>
        <p:spPr>
          <a:xfrm>
            <a:off x="7914296" y="3949703"/>
            <a:ext cx="2459408" cy="474904"/>
          </a:xfrm>
          <a:prstGeom prst="rect">
            <a:avLst/>
          </a:prstGeom>
        </p:spPr>
        <p:txBody>
          <a:bodyPr lIns="0" tIns="0" rIns="0" bIns="0" rtlCol="0" anchor="t">
            <a:spAutoFit/>
          </a:bodyPr>
          <a:lstStyle/>
          <a:p>
            <a:pPr algn="ctr">
              <a:lnSpc>
                <a:spcPts val="3869"/>
              </a:lnSpc>
            </a:pPr>
            <a:r>
              <a:rPr lang="en-US" sz="2763">
                <a:solidFill>
                  <a:srgbClr val="365B6D"/>
                </a:solidFill>
                <a:latin typeface="Barlow Medium Bold"/>
              </a:rPr>
              <a:t>3</a:t>
            </a:r>
          </a:p>
        </p:txBody>
      </p:sp>
      <p:sp>
        <p:nvSpPr>
          <p:cNvPr id="18" name="TextBox 18"/>
          <p:cNvSpPr txBox="1"/>
          <p:nvPr/>
        </p:nvSpPr>
        <p:spPr>
          <a:xfrm>
            <a:off x="11262922" y="3949703"/>
            <a:ext cx="2459408" cy="474904"/>
          </a:xfrm>
          <a:prstGeom prst="rect">
            <a:avLst/>
          </a:prstGeom>
        </p:spPr>
        <p:txBody>
          <a:bodyPr lIns="0" tIns="0" rIns="0" bIns="0" rtlCol="0" anchor="t">
            <a:spAutoFit/>
          </a:bodyPr>
          <a:lstStyle/>
          <a:p>
            <a:pPr algn="ctr">
              <a:lnSpc>
                <a:spcPts val="3869"/>
              </a:lnSpc>
            </a:pPr>
            <a:r>
              <a:rPr lang="en-US" sz="2763">
                <a:solidFill>
                  <a:srgbClr val="365B6D"/>
                </a:solidFill>
                <a:latin typeface="Barlow Medium Bold"/>
              </a:rPr>
              <a:t>4</a:t>
            </a:r>
          </a:p>
        </p:txBody>
      </p:sp>
      <p:sp>
        <p:nvSpPr>
          <p:cNvPr id="19" name="TextBox 19"/>
          <p:cNvSpPr txBox="1"/>
          <p:nvPr/>
        </p:nvSpPr>
        <p:spPr>
          <a:xfrm>
            <a:off x="14611548" y="3949703"/>
            <a:ext cx="2459408" cy="474904"/>
          </a:xfrm>
          <a:prstGeom prst="rect">
            <a:avLst/>
          </a:prstGeom>
        </p:spPr>
        <p:txBody>
          <a:bodyPr lIns="0" tIns="0" rIns="0" bIns="0" rtlCol="0" anchor="t">
            <a:spAutoFit/>
          </a:bodyPr>
          <a:lstStyle/>
          <a:p>
            <a:pPr algn="ctr">
              <a:lnSpc>
                <a:spcPts val="3869"/>
              </a:lnSpc>
            </a:pPr>
            <a:r>
              <a:rPr lang="en-US" sz="2763">
                <a:solidFill>
                  <a:srgbClr val="365B6D"/>
                </a:solidFill>
                <a:latin typeface="Barlow Medium Bold"/>
              </a:rPr>
              <a:t>5</a:t>
            </a:r>
          </a:p>
        </p:txBody>
      </p:sp>
      <p:sp>
        <p:nvSpPr>
          <p:cNvPr id="20" name="TextBox 20"/>
          <p:cNvSpPr txBox="1"/>
          <p:nvPr/>
        </p:nvSpPr>
        <p:spPr>
          <a:xfrm>
            <a:off x="4544834" y="5106408"/>
            <a:ext cx="2459408" cy="1222375"/>
          </a:xfrm>
          <a:prstGeom prst="rect">
            <a:avLst/>
          </a:prstGeom>
        </p:spPr>
        <p:txBody>
          <a:bodyPr lIns="0" tIns="0" rIns="0" bIns="0" rtlCol="0" anchor="t">
            <a:spAutoFit/>
          </a:bodyPr>
          <a:lstStyle/>
          <a:p>
            <a:pPr algn="ctr">
              <a:lnSpc>
                <a:spcPts val="4900"/>
              </a:lnSpc>
            </a:pPr>
            <a:r>
              <a:rPr lang="en-US" sz="3500" spc="14">
                <a:solidFill>
                  <a:srgbClr val="365B6D"/>
                </a:solidFill>
                <a:latin typeface="Barlow Light Bold"/>
              </a:rPr>
              <a:t>Hands-on games</a:t>
            </a:r>
          </a:p>
        </p:txBody>
      </p:sp>
      <p:sp>
        <p:nvSpPr>
          <p:cNvPr id="21" name="TextBox 21"/>
          <p:cNvSpPr txBox="1"/>
          <p:nvPr/>
        </p:nvSpPr>
        <p:spPr>
          <a:xfrm>
            <a:off x="7705774" y="5106408"/>
            <a:ext cx="2876452" cy="600075"/>
          </a:xfrm>
          <a:prstGeom prst="rect">
            <a:avLst/>
          </a:prstGeom>
        </p:spPr>
        <p:txBody>
          <a:bodyPr lIns="0" tIns="0" rIns="0" bIns="0" rtlCol="0" anchor="t">
            <a:spAutoFit/>
          </a:bodyPr>
          <a:lstStyle/>
          <a:p>
            <a:pPr algn="ctr">
              <a:lnSpc>
                <a:spcPts val="4900"/>
              </a:lnSpc>
            </a:pPr>
            <a:r>
              <a:rPr lang="en-US" sz="3500" spc="14">
                <a:solidFill>
                  <a:srgbClr val="365B6D"/>
                </a:solidFill>
                <a:latin typeface="Barlow Light Bold"/>
              </a:rPr>
              <a:t>Leaderboards</a:t>
            </a:r>
          </a:p>
        </p:txBody>
      </p:sp>
      <p:sp>
        <p:nvSpPr>
          <p:cNvPr id="22" name="TextBox 22"/>
          <p:cNvSpPr txBox="1"/>
          <p:nvPr/>
        </p:nvSpPr>
        <p:spPr>
          <a:xfrm>
            <a:off x="11200414" y="5150858"/>
            <a:ext cx="2459408" cy="600075"/>
          </a:xfrm>
          <a:prstGeom prst="rect">
            <a:avLst/>
          </a:prstGeom>
        </p:spPr>
        <p:txBody>
          <a:bodyPr lIns="0" tIns="0" rIns="0" bIns="0" rtlCol="0" anchor="t">
            <a:spAutoFit/>
          </a:bodyPr>
          <a:lstStyle/>
          <a:p>
            <a:pPr algn="ctr">
              <a:lnSpc>
                <a:spcPts val="4900"/>
              </a:lnSpc>
            </a:pPr>
            <a:r>
              <a:rPr lang="en-US" sz="3500" spc="14">
                <a:solidFill>
                  <a:srgbClr val="365B6D"/>
                </a:solidFill>
                <a:latin typeface="Barlow Light Bold"/>
              </a:rPr>
              <a:t>Rewards</a:t>
            </a:r>
          </a:p>
        </p:txBody>
      </p:sp>
      <p:grpSp>
        <p:nvGrpSpPr>
          <p:cNvPr id="23" name="Group 23"/>
          <p:cNvGrpSpPr/>
          <p:nvPr/>
        </p:nvGrpSpPr>
        <p:grpSpPr>
          <a:xfrm>
            <a:off x="14611548" y="5217533"/>
            <a:ext cx="2875542" cy="3581252"/>
            <a:chOff x="0" y="0"/>
            <a:chExt cx="3834057" cy="4775002"/>
          </a:xfrm>
        </p:grpSpPr>
        <p:sp>
          <p:nvSpPr>
            <p:cNvPr id="24" name="TextBox 24"/>
            <p:cNvSpPr txBox="1"/>
            <p:nvPr/>
          </p:nvSpPr>
          <p:spPr>
            <a:xfrm>
              <a:off x="0" y="-47625"/>
              <a:ext cx="3834057" cy="569172"/>
            </a:xfrm>
            <a:prstGeom prst="rect">
              <a:avLst/>
            </a:prstGeom>
          </p:spPr>
          <p:txBody>
            <a:bodyPr lIns="0" tIns="0" rIns="0" bIns="0" rtlCol="0" anchor="t">
              <a:spAutoFit/>
            </a:bodyPr>
            <a:lstStyle/>
            <a:p>
              <a:pPr algn="ctr">
                <a:lnSpc>
                  <a:spcPts val="3640"/>
                </a:lnSpc>
              </a:pPr>
              <a:r>
                <a:rPr lang="en-US" sz="2600" spc="10">
                  <a:solidFill>
                    <a:srgbClr val="365B6D"/>
                  </a:solidFill>
                  <a:latin typeface="Barlow Light Bold"/>
                </a:rPr>
                <a:t>Sub-Features</a:t>
              </a:r>
            </a:p>
          </p:txBody>
        </p:sp>
        <p:sp>
          <p:nvSpPr>
            <p:cNvPr id="25" name="TextBox 25"/>
            <p:cNvSpPr txBox="1"/>
            <p:nvPr/>
          </p:nvSpPr>
          <p:spPr>
            <a:xfrm>
              <a:off x="0" y="850279"/>
              <a:ext cx="3834057" cy="3924723"/>
            </a:xfrm>
            <a:prstGeom prst="rect">
              <a:avLst/>
            </a:prstGeom>
          </p:spPr>
          <p:txBody>
            <a:bodyPr lIns="0" tIns="0" rIns="0" bIns="0" rtlCol="0" anchor="t">
              <a:spAutoFit/>
            </a:bodyPr>
            <a:lstStyle/>
            <a:p>
              <a:pPr marL="604520" lvl="1" indent="-302260">
                <a:lnSpc>
                  <a:spcPts val="3919"/>
                </a:lnSpc>
                <a:buFont typeface="Arial"/>
                <a:buChar char="•"/>
              </a:pPr>
              <a:r>
                <a:rPr lang="en-US" sz="2800" spc="11">
                  <a:solidFill>
                    <a:srgbClr val="365B6D"/>
                  </a:solidFill>
                  <a:latin typeface="Barlow Light Bold"/>
                </a:rPr>
                <a:t>Multi-Language Support</a:t>
              </a:r>
            </a:p>
            <a:p>
              <a:pPr marL="604520" lvl="1" indent="-302260">
                <a:lnSpc>
                  <a:spcPts val="3919"/>
                </a:lnSpc>
                <a:buFont typeface="Arial"/>
                <a:buChar char="•"/>
              </a:pPr>
              <a:r>
                <a:rPr lang="en-US" sz="2800" spc="11">
                  <a:solidFill>
                    <a:srgbClr val="365B6D"/>
                  </a:solidFill>
                  <a:latin typeface="Barlow Light Bold"/>
                </a:rPr>
                <a:t>Customizable Settings (Font size, colour)</a:t>
              </a:r>
            </a:p>
          </p:txBody>
        </p:sp>
      </p:grpSp>
      <p:sp>
        <p:nvSpPr>
          <p:cNvPr id="26" name="TextBox 26"/>
          <p:cNvSpPr txBox="1"/>
          <p:nvPr/>
        </p:nvSpPr>
        <p:spPr>
          <a:xfrm>
            <a:off x="1217044" y="5061958"/>
            <a:ext cx="2459408" cy="1222375"/>
          </a:xfrm>
          <a:prstGeom prst="rect">
            <a:avLst/>
          </a:prstGeom>
        </p:spPr>
        <p:txBody>
          <a:bodyPr lIns="0" tIns="0" rIns="0" bIns="0" rtlCol="0" anchor="t">
            <a:spAutoFit/>
          </a:bodyPr>
          <a:lstStyle/>
          <a:p>
            <a:pPr algn="ctr">
              <a:lnSpc>
                <a:spcPts val="4900"/>
              </a:lnSpc>
            </a:pPr>
            <a:r>
              <a:rPr lang="en-US" sz="3500" spc="14">
                <a:solidFill>
                  <a:srgbClr val="365B6D"/>
                </a:solidFill>
                <a:latin typeface="Barlow Light Bold"/>
              </a:rPr>
              <a:t>Guided Tutorials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 name="TextBox 2"/>
          <p:cNvSpPr txBox="1"/>
          <p:nvPr/>
        </p:nvSpPr>
        <p:spPr>
          <a:xfrm>
            <a:off x="7439529" y="4488180"/>
            <a:ext cx="9540580" cy="3872865"/>
          </a:xfrm>
          <a:prstGeom prst="rect">
            <a:avLst/>
          </a:prstGeom>
        </p:spPr>
        <p:txBody>
          <a:bodyPr lIns="0" tIns="0" rIns="0" bIns="0" rtlCol="0" anchor="t">
            <a:spAutoFit/>
          </a:bodyPr>
          <a:lstStyle/>
          <a:p>
            <a:pPr>
              <a:lnSpc>
                <a:spcPts val="10181"/>
              </a:lnSpc>
            </a:pPr>
            <a:r>
              <a:rPr lang="en-US" sz="8484">
                <a:solidFill>
                  <a:srgbClr val="365B6D"/>
                </a:solidFill>
                <a:latin typeface="Barlow Bold"/>
              </a:rPr>
              <a:t>Startup</a:t>
            </a:r>
          </a:p>
          <a:p>
            <a:pPr>
              <a:lnSpc>
                <a:spcPts val="10181"/>
              </a:lnSpc>
            </a:pPr>
            <a:r>
              <a:rPr lang="en-US" sz="8484">
                <a:solidFill>
                  <a:srgbClr val="365B6D"/>
                </a:solidFill>
                <a:latin typeface="Barlow Bold"/>
              </a:rPr>
              <a:t>(How to use our application)</a:t>
            </a:r>
          </a:p>
        </p:txBody>
      </p:sp>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98827" y="-197455"/>
            <a:ext cx="4522539" cy="61722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92065" y="6012742"/>
            <a:ext cx="5122913" cy="3073748"/>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962808" y="-330776"/>
            <a:ext cx="2055611" cy="2717755"/>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27292" y="-644511"/>
            <a:ext cx="3993368" cy="28534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1798</Words>
  <Application>Microsoft Office PowerPoint</Application>
  <PresentationFormat>Custom</PresentationFormat>
  <Paragraphs>243</Paragraphs>
  <Slides>28</Slides>
  <Notes>24</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Open Sans Light</vt:lpstr>
      <vt:lpstr>Barlow Medium</vt:lpstr>
      <vt:lpstr>Barlow Bold Bold</vt:lpstr>
      <vt:lpstr>Open Sans Extra Bold</vt:lpstr>
      <vt:lpstr>Barlow Light Bold</vt:lpstr>
      <vt:lpstr>Barlow Bold</vt:lpstr>
      <vt:lpstr>Calibri</vt:lpstr>
      <vt:lpstr>Barlow Medium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PROID Prototype slides</dc:title>
  <cp:lastModifiedBy>Tan Jia Shun /CSF</cp:lastModifiedBy>
  <cp:revision>2</cp:revision>
  <dcterms:created xsi:type="dcterms:W3CDTF">2006-08-16T00:00:00Z</dcterms:created>
  <dcterms:modified xsi:type="dcterms:W3CDTF">2022-05-15T13:36:40Z</dcterms:modified>
  <dc:identifier>DAElACGJQIQ</dc:identifier>
</cp:coreProperties>
</file>